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9" r:id="rId5"/>
  </p:sldMasterIdLst>
  <p:notesMasterIdLst>
    <p:notesMasterId r:id="rId67"/>
  </p:notesMasterIdLst>
  <p:handoutMasterIdLst>
    <p:handoutMasterId r:id="rId68"/>
  </p:handoutMasterIdLst>
  <p:sldIdLst>
    <p:sldId id="256" r:id="rId6"/>
    <p:sldId id="258" r:id="rId7"/>
    <p:sldId id="558" r:id="rId8"/>
    <p:sldId id="257" r:id="rId9"/>
    <p:sldId id="296" r:id="rId10"/>
    <p:sldId id="260" r:id="rId11"/>
    <p:sldId id="261" r:id="rId12"/>
    <p:sldId id="269" r:id="rId13"/>
    <p:sldId id="259" r:id="rId14"/>
    <p:sldId id="314" r:id="rId15"/>
    <p:sldId id="309" r:id="rId16"/>
    <p:sldId id="270" r:id="rId17"/>
    <p:sldId id="271" r:id="rId18"/>
    <p:sldId id="297" r:id="rId19"/>
    <p:sldId id="298" r:id="rId20"/>
    <p:sldId id="262" r:id="rId21"/>
    <p:sldId id="556" r:id="rId22"/>
    <p:sldId id="299" r:id="rId23"/>
    <p:sldId id="561" r:id="rId24"/>
    <p:sldId id="312" r:id="rId25"/>
    <p:sldId id="559" r:id="rId26"/>
    <p:sldId id="303" r:id="rId27"/>
    <p:sldId id="300" r:id="rId28"/>
    <p:sldId id="301" r:id="rId29"/>
    <p:sldId id="263" r:id="rId30"/>
    <p:sldId id="313" r:id="rId31"/>
    <p:sldId id="264" r:id="rId32"/>
    <p:sldId id="265" r:id="rId33"/>
    <p:sldId id="266" r:id="rId34"/>
    <p:sldId id="267" r:id="rId35"/>
    <p:sldId id="275" r:id="rId36"/>
    <p:sldId id="276" r:id="rId37"/>
    <p:sldId id="277" r:id="rId38"/>
    <p:sldId id="307" r:id="rId39"/>
    <p:sldId id="278" r:id="rId40"/>
    <p:sldId id="305" r:id="rId41"/>
    <p:sldId id="315" r:id="rId42"/>
    <p:sldId id="280" r:id="rId43"/>
    <p:sldId id="316" r:id="rId44"/>
    <p:sldId id="560" r:id="rId45"/>
    <p:sldId id="554" r:id="rId46"/>
    <p:sldId id="562" r:id="rId47"/>
    <p:sldId id="279" r:id="rId48"/>
    <p:sldId id="281" r:id="rId49"/>
    <p:sldId id="282" r:id="rId50"/>
    <p:sldId id="283" r:id="rId51"/>
    <p:sldId id="273" r:id="rId52"/>
    <p:sldId id="274" r:id="rId53"/>
    <p:sldId id="284" r:id="rId54"/>
    <p:sldId id="285" r:id="rId55"/>
    <p:sldId id="286" r:id="rId56"/>
    <p:sldId id="304" r:id="rId57"/>
    <p:sldId id="268" r:id="rId58"/>
    <p:sldId id="290" r:id="rId59"/>
    <p:sldId id="289" r:id="rId60"/>
    <p:sldId id="291" r:id="rId61"/>
    <p:sldId id="292" r:id="rId62"/>
    <p:sldId id="293" r:id="rId63"/>
    <p:sldId id="294" r:id="rId64"/>
    <p:sldId id="295" r:id="rId65"/>
    <p:sldId id="31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n Tavares" initials="GT" lastIdx="10" clrIdx="0">
    <p:extLst>
      <p:ext uri="{19B8F6BF-5375-455C-9EA6-DF929625EA0E}">
        <p15:presenceInfo xmlns:p15="http://schemas.microsoft.com/office/powerpoint/2012/main" userId="S-1-5-21-1244020187-519449412-911163043-17293" providerId="AD"/>
      </p:ext>
    </p:extLst>
  </p:cmAuthor>
  <p:cmAuthor id="2" name="David Kendall" initials="DK" lastIdx="4" clrIdx="1">
    <p:extLst>
      <p:ext uri="{19B8F6BF-5375-455C-9EA6-DF929625EA0E}">
        <p15:presenceInfo xmlns:p15="http://schemas.microsoft.com/office/powerpoint/2012/main" userId="S-1-5-21-1244020187-519449412-911163043-23115" providerId="AD"/>
      </p:ext>
    </p:extLst>
  </p:cmAuthor>
  <p:cmAuthor id="3" name="David Kendall" initials="DK [2]" lastIdx="1" clrIdx="2">
    <p:extLst>
      <p:ext uri="{19B8F6BF-5375-455C-9EA6-DF929625EA0E}">
        <p15:presenceInfo xmlns:p15="http://schemas.microsoft.com/office/powerpoint/2012/main" userId="S::david.kendall@cadmusgroup.com::58806243-4d19-4b13-b885-b469f347d1f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8431"/>
    <a:srgbClr val="575757"/>
    <a:srgbClr val="57A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3" autoAdjust="0"/>
    <p:restoredTop sz="85930" autoAdjust="0"/>
  </p:normalViewPr>
  <p:slideViewPr>
    <p:cSldViewPr snapToGrid="0">
      <p:cViewPr varScale="1">
        <p:scale>
          <a:sx n="92" d="100"/>
          <a:sy n="92" d="100"/>
        </p:scale>
        <p:origin x="119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1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9AFAD3-F3BD-4395-8F77-9999A3AF0A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F1A46B-586F-4CBE-9952-6BEDC60891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48505-E7EB-4B8F-BF8D-66EAD648D0DD}" type="datetimeFigureOut">
              <a:rPr lang="en-US" smtClean="0"/>
              <a:t>2/18/24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E23D6-7DAB-4005-B034-4AFEE3EA5A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F3BB4C-A847-42FD-8740-E25E0B7BB7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79F10-0CE8-46B5-BCEC-A8D128FCB8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133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1BAB1-59FF-4647-B80B-B1CB5D9AA7FF}" type="datetimeFigureOut">
              <a:rPr lang="en-US" smtClean="0"/>
              <a:t>2/18/24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8B8AA-E9B8-4F77-B471-D9F692B81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review Unit 1 Disaster Preparedness and Unit 2 CERT Organization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28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As of 1/10 </a:t>
            </a:r>
            <a:r>
              <a:rPr lang="en-US" b="0" i="0" u="none" strike="noStrike" dirty="0">
                <a:solidFill>
                  <a:srgbClr val="212529"/>
                </a:solidFill>
                <a:effectLst/>
                <a:latin typeface="system-ui"/>
              </a:rPr>
              <a:t>Santa Cruz has had: </a:t>
            </a:r>
            <a:r>
              <a:rPr lang="en-US" b="0" i="1" u="none" strike="noStrike" dirty="0">
                <a:solidFill>
                  <a:srgbClr val="212529"/>
                </a:solidFill>
                <a:effectLst/>
                <a:latin typeface="system-ui"/>
              </a:rPr>
              <a:t>(M1.5 or greater)</a:t>
            </a:r>
            <a:endParaRPr lang="en-US" b="0" i="0" u="none" strike="noStrike" dirty="0">
              <a:solidFill>
                <a:srgbClr val="212529"/>
              </a:solidFill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12529"/>
                </a:solidFill>
                <a:effectLst/>
                <a:latin typeface="system-ui"/>
              </a:rPr>
              <a:t>0 earthquakes in the past 24 hours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12529"/>
                </a:solidFill>
                <a:effectLst/>
                <a:latin typeface="system-ui"/>
              </a:rPr>
              <a:t>2 earthquakes in the past 7 days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12529"/>
                </a:solidFill>
                <a:effectLst/>
                <a:latin typeface="system-ui"/>
              </a:rPr>
              <a:t>20 earthquakes in the past 30 days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212529"/>
                </a:solidFill>
                <a:effectLst/>
                <a:latin typeface="system-ui"/>
              </a:rPr>
              <a:t>455 earthquakes in the past 365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14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mudslide (Love Creek) / flood (1950s downtown Santa Cruz) Maybe add 2</a:t>
            </a:r>
            <a:r>
              <a:rPr lang="en-US" baseline="30000" dirty="0"/>
              <a:t>nd</a:t>
            </a:r>
            <a:r>
              <a:rPr lang="en-US" dirty="0"/>
              <a:t>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47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Love Creek - Ben Lomond &lt; 8" rain in 24n hours, 18,000 slides in CA. 2000' wide, 33' deep, 10 died, 1 survivor in 9 homes buried.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97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Use this for flatland classes</a:t>
            </a:r>
          </a:p>
          <a:p>
            <a:pPr eaLnBrk="1" hangingPunct="1"/>
            <a:r>
              <a:rPr lang="en-US" altLang="en-US" dirty="0"/>
              <a:t>State fire responsibility areas, red = very high, orange= high, yellow = moderate. Purple is earthquake zone,, blue crosshatch in Santa Cruz = 100 year floodplains</a:t>
            </a:r>
          </a:p>
          <a:p>
            <a:pPr eaLnBrk="1" hangingPunct="1"/>
            <a:r>
              <a:rPr lang="en-US" altLang="en-US" dirty="0" err="1"/>
              <a:t>myhazards.caloes.ca.gov</a:t>
            </a:r>
            <a:r>
              <a:rPr lang="en-US" altLang="en-US" dirty="0"/>
              <a:t> accessed 5/14/2023. Tsunami Zone has been added in the past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82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mapping 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44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Use this for Watsonville classes</a:t>
            </a:r>
          </a:p>
          <a:p>
            <a:pPr eaLnBrk="1" hangingPunct="1"/>
            <a:r>
              <a:rPr lang="en-US" altLang="en-US" dirty="0"/>
              <a:t>State fire responsibility areas, red = very high, orange= high, yellow = moderate. Purple is earthquake zone, blue crosshatch in </a:t>
            </a:r>
            <a:r>
              <a:rPr lang="en-US" altLang="en-US" dirty="0" err="1"/>
              <a:t>watsonville</a:t>
            </a:r>
            <a:r>
              <a:rPr lang="en-US" altLang="en-US" dirty="0"/>
              <a:t>= 100 year floodplains</a:t>
            </a:r>
          </a:p>
          <a:p>
            <a:pPr eaLnBrk="1" hangingPunct="1"/>
            <a:r>
              <a:rPr lang="en-US" altLang="en-US" dirty="0" err="1"/>
              <a:t>myhazards.caloes.ca.gov</a:t>
            </a:r>
            <a:r>
              <a:rPr lang="en-US" altLang="en-US" dirty="0"/>
              <a:t> accessed 5/8/2020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48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Use this for flatland classes</a:t>
            </a:r>
          </a:p>
          <a:p>
            <a:pPr eaLnBrk="1" hangingPunct="1"/>
            <a:r>
              <a:rPr lang="en-US" altLang="en-US" dirty="0"/>
              <a:t>State fire responsibility areas, red = very high, orange= high, yellow = moderate. Purple is earthquake zone,, blue crosshatch in Santa Cruz = 100 year floodplains</a:t>
            </a:r>
          </a:p>
          <a:p>
            <a:pPr eaLnBrk="1" hangingPunct="1"/>
            <a:r>
              <a:rPr lang="en-US" altLang="en-US" dirty="0" err="1"/>
              <a:t>myhazards.caloes.ca.gov</a:t>
            </a:r>
            <a:r>
              <a:rPr lang="en-US" altLang="en-US" dirty="0"/>
              <a:t> accessed 5/14/2023. Tsunami Zone has been added in the past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7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Incorporated cities within the county will also have emergency response plans: Capitola, Felton, Santa Cruz, Watsonville.</a:t>
            </a:r>
            <a:endParaRPr/>
          </a:p>
        </p:txBody>
      </p:sp>
      <p:sp>
        <p:nvSpPr>
          <p:cNvPr id="268" name="Google Shape;2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48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All government agencies with a role in disaster response work to organize and coordinate their agencies’ activities before an emergency or disaster using EOP’s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532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NGO</a:t>
            </a:r>
            <a:r>
              <a:rPr lang="en-US" baseline="0" dirty="0"/>
              <a:t> = Non-Government Organizations (Red Cross, Salvation Army, </a:t>
            </a:r>
            <a:r>
              <a:rPr lang="en-US" baseline="0" dirty="0" err="1"/>
              <a:t>etc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0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review Unit 1 Disaster Preparedness and Unit 2 CERT Organization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24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folks look at Table 1-1 on Page 1-7. Discuss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74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32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Refer to PM Image 1.1 on page 1-18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3907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Break into groups – See IG Page 1-27. Exercise 1.2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368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KSCO also on FM 104.1, 95.7 &amp; 107.9, KZSC is UCSC, KSQD also 89.7 &amp; 90.7</a:t>
            </a:r>
            <a:endParaRPr dirty="0"/>
          </a:p>
        </p:txBody>
      </p:sp>
      <p:sp>
        <p:nvSpPr>
          <p:cNvPr id="246" name="Google Shape;24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(For example, evacuations, bio-terrorism alerts, missing person reports, and severe weather alerts)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(For example, evacuations, bio-terrorism alerts, missing person reports, and severe weather alerts)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85798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(For example, evacuations, bio-terrorism alerts, missing person reports, and severe weather alerts)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4614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>
                <a:solidFill>
                  <a:srgbClr val="000000"/>
                </a:solidFill>
              </a:rPr>
              <a:t>(For example, evacuations, bio-terrorism alerts, missing person reports, and severe weather alerts)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1788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– this is a whoops mask. Next slide fixes it for fun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10,000 died. Untrained volunteers saved 700 lives, but 100 died in the process.  LAFD started first CERT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47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the new office building – Oregon State Treasury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460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046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Firewise and Map Your Neighborhood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34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4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443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After, discuss working with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Before we go on, what types of disasters can you think of?</a:t>
            </a:r>
            <a:endParaRPr sz="2000" b="1" dirty="0"/>
          </a:p>
        </p:txBody>
      </p:sp>
      <p:sp>
        <p:nvSpPr>
          <p:cNvPr id="196" name="Google Shape;1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Natural</a:t>
            </a:r>
            <a:r>
              <a:rPr lang="en-US" dirty="0"/>
              <a:t> (e.g., earthquakes, wildfires, floods, extreme heat, hurricanes, landslides, thunderstorms, tornadoes, tsunamis, volcanic eruptions, winter storms)</a:t>
            </a:r>
          </a:p>
          <a:p>
            <a:r>
              <a:rPr lang="en-US" b="1" dirty="0"/>
              <a:t>Technological &amp; Accidental </a:t>
            </a:r>
            <a:r>
              <a:rPr lang="en-US" dirty="0"/>
              <a:t>(e.g., hazardous material spill, nuclear power plant accident)</a:t>
            </a:r>
          </a:p>
          <a:p>
            <a:r>
              <a:rPr lang="en-US" b="1" dirty="0"/>
              <a:t>Terrorism</a:t>
            </a:r>
            <a:r>
              <a:rPr lang="en-US" dirty="0"/>
              <a:t> (e.g., chemical, biological, radiological, nuclear, explosive weapons)</a:t>
            </a:r>
          </a:p>
          <a:p>
            <a:r>
              <a:rPr lang="en-US" b="1" dirty="0"/>
              <a:t>Pandemic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4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about locally?  What do we need to worry about?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50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1923 in Humboldt County. Damage to homes in Ferndale area.  Felt as far as SF</a:t>
            </a:r>
          </a:p>
          <a:p>
            <a:endParaRPr lang="en-US" dirty="0"/>
          </a:p>
          <a:p>
            <a:r>
              <a:rPr lang="en-US" dirty="0"/>
              <a:t>Morgan Hill quake near Mt Hamilton on Calaveras Fault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8B8AA-E9B8-4F77-B471-D9F692B818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3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86B7D5-9D73-41BF-83DA-82B7B0CE3957}"/>
              </a:ext>
            </a:extLst>
          </p:cNvPr>
          <p:cNvSpPr/>
          <p:nvPr userDrawn="1"/>
        </p:nvSpPr>
        <p:spPr>
          <a:xfrm>
            <a:off x="0" y="-2388"/>
            <a:ext cx="9144000" cy="551497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E2048F-5A58-44FC-BB6B-8004B92565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822" y="1122365"/>
            <a:ext cx="8558357" cy="1220787"/>
          </a:xfrm>
        </p:spPr>
        <p:txBody>
          <a:bodyPr anchor="b">
            <a:normAutofit/>
          </a:bodyPr>
          <a:lstStyle>
            <a:lvl1pPr algn="ctr"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19E53-3E23-440A-8EE7-95966424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672843"/>
            <a:ext cx="8229600" cy="1853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CA1CA-D78F-4D29-A112-7E5632AB2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8" y="5872795"/>
            <a:ext cx="1283061" cy="731520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A0A1B6DC-BDE1-4350-A720-0DFEEA7216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98" y="5872795"/>
            <a:ext cx="2058831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06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38DDE6-B4A7-0541-90DA-8FC7EEF0F91C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3A92967-FF1D-F449-95B6-E31F83596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8512974" cy="478114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358483-0701-4610-B7F8-1CDC93B7D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FC4B6C-E56F-45A2-B987-2706EF446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1D02937-E059-4923-A2A9-5058038E86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0D271F4-3E44-4C14-8C4E-2D0D7A3B45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89025" y="5881860"/>
            <a:ext cx="1022409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2059730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FA9AEBB-8891-A342-9D8E-FDE1EF163A4C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0EF1FA-DB3B-394B-94CA-7630D7D90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8529600" cy="4781145"/>
          </a:xfrm>
        </p:spPr>
        <p:txBody>
          <a:bodyPr>
            <a:normAutofit/>
          </a:bodyPr>
          <a:lstStyle>
            <a:lvl1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881DF7E-501B-4BCA-95FE-16FA92C06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4889971-C6D0-48C5-8EB8-09A4DABBFE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24B06ED1-1B06-44B7-8461-057F53E188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77CCBE-2056-4A6A-AADD-907E6B311EB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89025" y="5881860"/>
            <a:ext cx="1022409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548881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ed Lis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1779B46-53E1-5149-8E8C-35E83EBC25FD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A77D519-0397-B742-A4B4-77644D4D3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4142622" cy="4758287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D0A62F-ADCE-4FEB-9CDF-E85D05BB34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0" y="1521229"/>
            <a:ext cx="4256858" cy="4758287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98828DD-31C9-4C41-AB97-0D5A474AF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3AEF4AA-E762-4CCB-8C4A-9592823B5F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30095" y="5824699"/>
            <a:ext cx="798763" cy="303212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PM 123</a:t>
            </a:r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01CC6E1A-3A1D-4D97-9209-75A5CE834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7D4EAC7A-29D8-42A5-A75B-CEE1CDA8A4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579F7116-2CE5-4A1C-9C55-E527BC72118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89025" y="5881860"/>
            <a:ext cx="1022409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352850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 w/PM">
  <p:cSld name="1_Bulleted List w/PM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5"/>
          <p:cNvSpPr/>
          <p:nvPr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 w="12700" cap="flat" cmpd="sng">
            <a:solidFill>
              <a:srgbClr val="57AC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5"/>
          <p:cNvSpPr txBox="1">
            <a:spLocks noGrp="1"/>
          </p:cNvSpPr>
          <p:nvPr>
            <p:ph type="body" idx="1"/>
          </p:nvPr>
        </p:nvSpPr>
        <p:spPr>
          <a:xfrm>
            <a:off x="315142" y="1521229"/>
            <a:ext cx="8512974" cy="478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‒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5"/>
          <p:cNvSpPr/>
          <p:nvPr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 h="120000" extrusionOk="0">
                <a:moveTo>
                  <a:pt x="0" y="0"/>
                </a:moveTo>
                <a:lnTo>
                  <a:pt x="7725156" y="0"/>
                </a:lnTo>
              </a:path>
            </a:pathLst>
          </a:custGeom>
          <a:noFill/>
          <a:ln w="25900" cap="flat" cmpd="sng">
            <a:solidFill>
              <a:srgbClr val="57AC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Google Shape;76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61" y="5936615"/>
            <a:ext cx="128306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85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5"/>
          <p:cNvSpPr txBox="1">
            <a:spLocks noGrp="1"/>
          </p:cNvSpPr>
          <p:nvPr>
            <p:ph type="body" idx="2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  <a:defRPr sz="1200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85"/>
          <p:cNvSpPr txBox="1">
            <a:spLocks noGrp="1"/>
          </p:cNvSpPr>
          <p:nvPr>
            <p:ph type="body" idx="3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  <a:defRPr sz="1200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85"/>
          <p:cNvSpPr txBox="1">
            <a:spLocks noGrp="1"/>
          </p:cNvSpPr>
          <p:nvPr>
            <p:ph type="body" idx="4"/>
          </p:nvPr>
        </p:nvSpPr>
        <p:spPr>
          <a:xfrm>
            <a:off x="7789025" y="5881860"/>
            <a:ext cx="1022409" cy="355600"/>
          </a:xfrm>
          <a:prstGeom prst="rect">
            <a:avLst/>
          </a:prstGeom>
          <a:noFill/>
          <a:ln w="9525" cap="flat" cmpd="sng">
            <a:solidFill>
              <a:srgbClr val="57575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36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Bulleted List">
  <p:cSld name="Two Column Bulleted Lis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7"/>
          <p:cNvSpPr/>
          <p:nvPr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 w="12700" cap="flat" cmpd="sng">
            <a:solidFill>
              <a:srgbClr val="57AC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Google Shape;30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87"/>
          <p:cNvSpPr txBox="1">
            <a:spLocks noGrp="1"/>
          </p:cNvSpPr>
          <p:nvPr>
            <p:ph type="body" idx="1"/>
          </p:nvPr>
        </p:nvSpPr>
        <p:spPr>
          <a:xfrm>
            <a:off x="315142" y="1521229"/>
            <a:ext cx="4142622" cy="475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‒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87"/>
          <p:cNvSpPr/>
          <p:nvPr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 h="120000" extrusionOk="0">
                <a:moveTo>
                  <a:pt x="0" y="0"/>
                </a:moveTo>
                <a:lnTo>
                  <a:pt x="7725156" y="0"/>
                </a:lnTo>
              </a:path>
            </a:pathLst>
          </a:custGeom>
          <a:noFill/>
          <a:ln w="25900" cap="flat" cmpd="sng">
            <a:solidFill>
              <a:srgbClr val="57AC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561" y="5936615"/>
            <a:ext cx="1283061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87"/>
          <p:cNvSpPr txBox="1">
            <a:spLocks noGrp="1"/>
          </p:cNvSpPr>
          <p:nvPr>
            <p:ph type="body" idx="2"/>
          </p:nvPr>
        </p:nvSpPr>
        <p:spPr>
          <a:xfrm>
            <a:off x="4572000" y="1521229"/>
            <a:ext cx="4256858" cy="475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‒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87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7"/>
          <p:cNvSpPr txBox="1">
            <a:spLocks noGrp="1"/>
          </p:cNvSpPr>
          <p:nvPr>
            <p:ph type="body" idx="3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  <a:defRPr sz="1200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87"/>
          <p:cNvSpPr txBox="1">
            <a:spLocks noGrp="1"/>
          </p:cNvSpPr>
          <p:nvPr>
            <p:ph type="body" idx="4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  <a:defRPr sz="1200">
                <a:solidFill>
                  <a:srgbClr val="AEABA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27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86B7D5-9D73-41BF-83DA-82B7B0CE3957}"/>
              </a:ext>
            </a:extLst>
          </p:cNvPr>
          <p:cNvSpPr/>
          <p:nvPr userDrawn="1"/>
        </p:nvSpPr>
        <p:spPr>
          <a:xfrm>
            <a:off x="0" y="2964"/>
            <a:ext cx="9144000" cy="551497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F19E53-3E23-440A-8EE7-959664248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677438"/>
            <a:ext cx="8229600" cy="1853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CA1CA-D78F-4D29-A112-7E5632AB2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8" y="5872795"/>
            <a:ext cx="1283061" cy="731520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A0A1B6DC-BDE1-4350-A720-0DFEEA7216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98" y="5872795"/>
            <a:ext cx="2058831" cy="73152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B55A5C-60F8-44DB-948C-104DD56B3B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80055"/>
            <a:ext cx="9144000" cy="897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B4A5DE-FE85-4060-831F-4535EBE301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476500"/>
            <a:ext cx="9144000" cy="725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47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Intro T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6DC145-E118-4B1C-B828-C267C3F1B408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37DF25-4A84-449F-A44A-BC272B17B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3" y="1521229"/>
            <a:ext cx="8521286" cy="4781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A36DD-A726-485F-AAB8-E1585FEB3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AC79012-DFD9-487A-AE91-319B867CCA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FC8519E-E236-413F-A705-5F99B6BB6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5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8E6045C-87BC-BD47-A7E5-238F848CD41B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10A0E6-7D1E-7B42-BEC3-3FF68A7F1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1" y="1521229"/>
            <a:ext cx="8521287" cy="478114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600"/>
              </a:spcBef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9D7A079-868D-412D-A425-F18877D9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8AD06FF2-3D49-487C-B170-F9D381F2A1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F3F4A35-2251-41EE-98F7-6F7C806788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4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6D0A2C3-9207-0747-9486-E6260DD213CC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212CCB-DF73-D741-AB07-0D090D0B1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1" y="1521229"/>
            <a:ext cx="8521287" cy="4781145"/>
          </a:xfrm>
        </p:spPr>
        <p:txBody>
          <a:bodyPr>
            <a:normAutofit/>
          </a:bodyPr>
          <a:lstStyle>
            <a:lvl1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1E1DDB-163D-4DCC-ACF2-C3B8BB4FC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0915D09-1355-40F5-B6B4-3B5DA81E54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D7EDDF4-A93D-4C2E-A9C1-50EF50248B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098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BA02859-13E6-5A4B-A1A2-D207A1E10F30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50D9DF-B7B2-8B45-8028-6376AD173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4142622" cy="4758287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DD0A62F-ADCE-4FEB-9CDF-E85D05BB343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72000" y="1521229"/>
            <a:ext cx="4256858" cy="4758287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buFont typeface="Wingdings" panose="05000000000000000000" pitchFamily="2" charset="2"/>
              <a:buChar char="§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298109F-D8F3-4DD1-88F2-60D8CD29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11734820-5E17-4293-AA0D-490C8DE1B3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D375BE8-6CDA-4A00-B406-82A2464D07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8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074E5C-7F33-744D-828A-63B468ED77EB}"/>
              </a:ext>
            </a:extLst>
          </p:cNvPr>
          <p:cNvSpPr/>
          <p:nvPr userDrawn="1"/>
        </p:nvSpPr>
        <p:spPr>
          <a:xfrm>
            <a:off x="0" y="-2388"/>
            <a:ext cx="9144000" cy="551497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8D238-310A-B241-A7E7-152CB9E9A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672843"/>
            <a:ext cx="8229600" cy="1853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E2048F-5A58-44FC-BB6B-8004B92565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2822" y="1122365"/>
            <a:ext cx="8558357" cy="1220787"/>
          </a:xfrm>
        </p:spPr>
        <p:txBody>
          <a:bodyPr anchor="b">
            <a:normAutofit/>
          </a:bodyPr>
          <a:lstStyle>
            <a:lvl1pPr algn="ctr">
              <a:defRPr sz="5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0CA1CA-D78F-4D29-A112-7E5632AB2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8" y="5872795"/>
            <a:ext cx="1283061" cy="731520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A0A1B6DC-BDE1-4350-A720-0DFEEA7216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98" y="5872795"/>
            <a:ext cx="2058831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5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B3CC7C-8AC3-B84B-9BE9-3392D349F1BB}"/>
              </a:ext>
            </a:extLst>
          </p:cNvPr>
          <p:cNvSpPr/>
          <p:nvPr userDrawn="1"/>
        </p:nvSpPr>
        <p:spPr>
          <a:xfrm>
            <a:off x="0" y="-2388"/>
            <a:ext cx="9144000" cy="551497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D5D84-B877-A943-8C87-5B77A44AF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3672843"/>
            <a:ext cx="8229600" cy="18531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CA1CA-D78F-4D29-A112-7E5632AB2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8" y="5872795"/>
            <a:ext cx="1283061" cy="731520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A0A1B6DC-BDE1-4350-A720-0DFEEA7216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98" y="5872795"/>
            <a:ext cx="2058831" cy="73152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B55A5C-60F8-44DB-948C-104DD56B3B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580055"/>
            <a:ext cx="9144000" cy="8971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B4A5DE-FE85-4060-831F-4535EBE301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476500"/>
            <a:ext cx="9144000" cy="7254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1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-Bulleted Intro Text w/P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66A5303-72BF-2E4F-A2AE-19DB2789850B}"/>
              </a:ext>
            </a:extLst>
          </p:cNvPr>
          <p:cNvSpPr/>
          <p:nvPr userDrawn="1"/>
        </p:nvSpPr>
        <p:spPr>
          <a:xfrm>
            <a:off x="0" y="4"/>
            <a:ext cx="9144000" cy="1521225"/>
          </a:xfrm>
          <a:prstGeom prst="rect">
            <a:avLst/>
          </a:prstGeom>
          <a:solidFill>
            <a:srgbClr val="448431"/>
          </a:solidFill>
          <a:ln>
            <a:solidFill>
              <a:srgbClr val="57AC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5180F7-F67E-2A4A-956D-AEF140B54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6479" y="887762"/>
            <a:ext cx="3017519" cy="64340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64701-2FEA-435F-9BFD-168F5E88A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8529600" cy="47811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83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71" indent="-228594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60" indent="-228594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6CEA5E0C-2930-407C-8443-CB06853E723E}"/>
              </a:ext>
            </a:extLst>
          </p:cNvPr>
          <p:cNvSpPr/>
          <p:nvPr userDrawn="1"/>
        </p:nvSpPr>
        <p:spPr>
          <a:xfrm>
            <a:off x="1429788" y="6256657"/>
            <a:ext cx="7714211" cy="45719"/>
          </a:xfrm>
          <a:custGeom>
            <a:avLst/>
            <a:gdLst/>
            <a:ahLst/>
            <a:cxnLst/>
            <a:rect l="l" t="t" r="r" b="b"/>
            <a:pathLst>
              <a:path w="7725409">
                <a:moveTo>
                  <a:pt x="0" y="0"/>
                </a:moveTo>
                <a:lnTo>
                  <a:pt x="7725156" y="0"/>
                </a:lnTo>
              </a:path>
            </a:pathLst>
          </a:custGeom>
          <a:ln w="25908">
            <a:solidFill>
              <a:srgbClr val="57AC40"/>
            </a:solidFill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67DC53-72A8-46A8-920D-BF4A8C1FD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1" y="5936615"/>
            <a:ext cx="1283061" cy="7315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E9D370-B5BD-4A01-BD93-E3AF2518A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</p:spPr>
        <p:txBody>
          <a:bodyPr>
            <a:normAutofit/>
          </a:bodyPr>
          <a:lstStyle>
            <a:lvl1pPr>
              <a:defRPr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B35CCE95-468E-442E-9ED0-F1EDC09F41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9787" y="6385716"/>
            <a:ext cx="4438997" cy="303212"/>
          </a:xfrm>
        </p:spPr>
        <p:txBody>
          <a:bodyPr anchor="ctr">
            <a:noAutofit/>
          </a:bodyPr>
          <a:lstStyle>
            <a:lvl1pPr marL="0" indent="0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 Basic Training Unit #: Unit Name</a:t>
            </a:r>
            <a:endParaRPr lang="en-US" dirty="0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8A4DFD6-6B8A-4783-B624-3D851DA8A1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567" y="6385716"/>
            <a:ext cx="1803862" cy="303212"/>
          </a:xfrm>
        </p:spPr>
        <p:txBody>
          <a:bodyPr anchor="ctr">
            <a:noAutofit/>
          </a:bodyPr>
          <a:lstStyle>
            <a:lvl1pPr marL="0" indent="0" algn="r">
              <a:buNone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#-Unit #</a:t>
            </a:r>
            <a:endParaRPr lang="en-US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6C3AFA8-CF49-4D54-9168-38931552E69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789025" y="5881860"/>
            <a:ext cx="1022409" cy="355600"/>
          </a:xfrm>
          <a:ln>
            <a:solidFill>
              <a:srgbClr val="575757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PM-123</a:t>
            </a:r>
          </a:p>
        </p:txBody>
      </p:sp>
    </p:spTree>
    <p:extLst>
      <p:ext uri="{BB962C8B-B14F-4D97-AF65-F5344CB8AC3E}">
        <p14:creationId xmlns:p14="http://schemas.microsoft.com/office/powerpoint/2010/main" val="52790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7C4DE-535A-48A8-B070-52576141C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Master w/o PM 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80034-040C-4A73-B481-BC4B843FA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42F2-B8CF-4FBB-92F0-1AC6DDF39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F5D1E-236B-4794-BD1C-A348F4400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FCAED-1C23-4596-B207-CC261274F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0692-8B36-4761-9A7C-D6FD3AE4FB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82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6" r:id="rId2"/>
    <p:sldLayoutId id="2147483650" r:id="rId3"/>
    <p:sldLayoutId id="2147483667" r:id="rId4"/>
    <p:sldLayoutId id="2147483666" r:id="rId5"/>
    <p:sldLayoutId id="2147483665" r:id="rId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7C4DE-535A-48A8-B070-52576141C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Master w/ PM Box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480034-040C-4A73-B481-BC4B843FA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842F2-B8CF-4FBB-92F0-1AC6DDF39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F5D1E-236B-4794-BD1C-A348F4400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FCAED-1C23-4596-B207-CC261274F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60692-8B36-4761-9A7C-D6FD3AE4FB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81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7" r:id="rId7"/>
    <p:sldLayoutId id="2147483678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eg"/><Relationship Id="rId4" Type="http://schemas.openxmlformats.org/officeDocument/2006/relationships/hyperlink" Target="http://www.google.com/url?sa=i&amp;rct=j&amp;q=&amp;esrc=s&amp;source=images&amp;cd=&amp;cad=rja&amp;uact=8&amp;ved=0ahUKEwjPxO6x1q_VAhXCi1QKHbHuChkQjRwIBw&amp;url=http://www.timesheraldonline.com/article/NH/20170208/NEWS/170209816&amp;psig=AFQjCNEZ75cNxpirGuUkkjSQ5Novf2Y-Fg&amp;ust=150145822656586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scedc.caltech.edu/recen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ww.conservation.ca.gov/" TargetMode="Externa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hyperlink" Target="http://www.co.santa-cruz.ca.us/OR3.aspx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ocal.nixle.com/register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ntacruzcountyca.gov/OR3/Response.asp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jV4JaUmbnVAhXKr1QKHc7cDuYQjRwIBw&amp;url=http://grist.org/cities/gimme-bomb-shelter-fema-pushes-for-baking-disaster-planning-into-green-building/&amp;psig=AFQjCNFijvRUs4tKXfzc-fvrT3WGPgKa9Q&amp;ust=1501785476739576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DF54-290B-4006-9115-CBC77BA83C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CERT Basic Training</a:t>
            </a:r>
          </a:p>
        </p:txBody>
      </p:sp>
    </p:spTree>
    <p:extLst>
      <p:ext uri="{BB962C8B-B14F-4D97-AF65-F5344CB8AC3E}">
        <p14:creationId xmlns:p14="http://schemas.microsoft.com/office/powerpoint/2010/main" val="208759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315141" y="1521229"/>
            <a:ext cx="7980719" cy="4758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lvl="0" indent="-22859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Work with unfamiliar people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On unusual problems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With adapted tools and surroundings</a:t>
            </a:r>
            <a:endParaRPr dirty="0"/>
          </a:p>
          <a:p>
            <a:pPr marL="228594" lvl="0" indent="-22859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Under time pressures</a:t>
            </a:r>
            <a:endParaRPr dirty="0"/>
          </a:p>
          <a:p>
            <a:pPr marL="228594" lvl="0" indent="-5079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What skills helped?</a:t>
            </a:r>
            <a:endParaRPr dirty="0"/>
          </a:p>
        </p:txBody>
      </p:sp>
      <p:sp>
        <p:nvSpPr>
          <p:cNvPr id="199" name="Google Shape;199;p5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As CERTs we may</a:t>
            </a:r>
            <a:endParaRPr dirty="0"/>
          </a:p>
        </p:txBody>
      </p:sp>
      <p:sp>
        <p:nvSpPr>
          <p:cNvPr id="200" name="Google Shape;200;p5"/>
          <p:cNvSpPr txBox="1">
            <a:spLocks noGrp="1"/>
          </p:cNvSpPr>
          <p:nvPr>
            <p:ph type="body" idx="3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endParaRPr dirty="0"/>
          </a:p>
        </p:txBody>
      </p:sp>
      <p:sp>
        <p:nvSpPr>
          <p:cNvPr id="201" name="Google Shape;201;p5"/>
          <p:cNvSpPr txBox="1">
            <a:spLocks noGrp="1"/>
          </p:cNvSpPr>
          <p:nvPr>
            <p:ph type="body" idx="4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C9235F-130E-4C55-9482-FF2F15C5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 of Disasters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2D5731-D75B-499D-8CD4-74D67545E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endParaRPr lang="en-US" b="1" dirty="0"/>
          </a:p>
          <a:p>
            <a:pPr>
              <a:lnSpc>
                <a:spcPct val="150000"/>
              </a:lnSpc>
              <a:buClr>
                <a:srgbClr val="448431"/>
              </a:buClr>
            </a:pPr>
            <a:r>
              <a:rPr lang="en-US" sz="3200" b="1" dirty="0"/>
              <a:t>Natural</a:t>
            </a:r>
            <a:endParaRPr lang="en-US" sz="3200" dirty="0"/>
          </a:p>
          <a:p>
            <a:pPr>
              <a:lnSpc>
                <a:spcPct val="150000"/>
              </a:lnSpc>
              <a:buClr>
                <a:srgbClr val="448431"/>
              </a:buClr>
            </a:pPr>
            <a:r>
              <a:rPr lang="en-US" sz="3200" b="1" dirty="0"/>
              <a:t>Technological &amp; Accidental</a:t>
            </a:r>
            <a:endParaRPr lang="en-US" sz="3200" dirty="0"/>
          </a:p>
          <a:p>
            <a:pPr>
              <a:lnSpc>
                <a:spcPct val="150000"/>
              </a:lnSpc>
              <a:buClr>
                <a:srgbClr val="448431"/>
              </a:buClr>
            </a:pPr>
            <a:r>
              <a:rPr lang="en-US" sz="3200" b="1" dirty="0"/>
              <a:t>Terrorism</a:t>
            </a:r>
          </a:p>
          <a:p>
            <a:pPr>
              <a:lnSpc>
                <a:spcPct val="150000"/>
              </a:lnSpc>
              <a:buClr>
                <a:srgbClr val="448431"/>
              </a:buClr>
            </a:pPr>
            <a:r>
              <a:rPr lang="en-US" sz="3200" b="1" dirty="0"/>
              <a:t>Pandemic</a:t>
            </a:r>
            <a:endParaRPr lang="en-US" sz="32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0583EE-3ABA-4CC7-A0CC-2832C31A9AD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1-6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D4A140-E21B-4C88-AF97-73BE318532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6BB0BD-8179-4D56-8534-B908D85F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1-9</a:t>
            </a:r>
          </a:p>
        </p:txBody>
      </p:sp>
    </p:spTree>
    <p:extLst>
      <p:ext uri="{BB962C8B-B14F-4D97-AF65-F5344CB8AC3E}">
        <p14:creationId xmlns:p14="http://schemas.microsoft.com/office/powerpoint/2010/main" val="370143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A9531B-0961-49C8-A1D0-F9BE7DEF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Disaster Elements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2A634D-731D-48C5-843F-CA98BE9DA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69" y="1455915"/>
            <a:ext cx="4975315" cy="4781145"/>
          </a:xfrm>
        </p:spPr>
        <p:txBody>
          <a:bodyPr/>
          <a:lstStyle/>
          <a:p>
            <a:pPr>
              <a:buClr>
                <a:srgbClr val="448431"/>
              </a:buClr>
            </a:pPr>
            <a:r>
              <a:rPr lang="en-US" altLang="en-US" dirty="0"/>
              <a:t>They are relatively unexpected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Emergency personnel may be overwhelmed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Lives, health, and the environment are endangered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Preparation will reduce impacts on people &amp; communities</a:t>
            </a:r>
          </a:p>
          <a:p>
            <a:pPr>
              <a:buClr>
                <a:srgbClr val="448431"/>
              </a:buClr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76FAC8-7EC5-407B-A0E2-79DEC7F6817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957627" y="5897416"/>
            <a:ext cx="1022409" cy="355600"/>
          </a:xfrm>
        </p:spPr>
        <p:txBody>
          <a:bodyPr/>
          <a:lstStyle/>
          <a:p>
            <a:r>
              <a:rPr lang="en-US" dirty="0"/>
              <a:t>PM 1-6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E04F5-D816-42FB-969C-779884393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9FA244-A8D2-458F-A1B5-2D436A900A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1-10</a:t>
            </a:r>
          </a:p>
        </p:txBody>
      </p:sp>
      <p:pic>
        <p:nvPicPr>
          <p:cNvPr id="7" name="Picture 10" descr="San Bruno Explosion">
            <a:extLst>
              <a:ext uri="{FF2B5EF4-FFF2-40B4-BE49-F238E27FC236}">
                <a16:creationId xmlns:a16="http://schemas.microsoft.com/office/drawing/2014/main" id="{0AE66985-3775-5B46-AACF-033E6DD3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"/>
          <a:stretch>
            <a:fillRect/>
          </a:stretch>
        </p:blipFill>
        <p:spPr bwMode="auto">
          <a:xfrm>
            <a:off x="5132438" y="1536836"/>
            <a:ext cx="4011561" cy="1927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72A4B0-97A5-4E44-805A-4B87BBEFE397}"/>
              </a:ext>
            </a:extLst>
          </p:cNvPr>
          <p:cNvSpPr txBox="1"/>
          <p:nvPr/>
        </p:nvSpPr>
        <p:spPr>
          <a:xfrm flipH="1">
            <a:off x="5132438" y="3445641"/>
            <a:ext cx="4011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Times" charset="0"/>
              </a:rPr>
              <a:t>San Bruno  Sep 2010</a:t>
            </a:r>
          </a:p>
        </p:txBody>
      </p:sp>
      <p:pic>
        <p:nvPicPr>
          <p:cNvPr id="9" name="Picture 8" descr="Related image">
            <a:hlinkClick r:id="rId4"/>
            <a:extLst>
              <a:ext uri="{FF2B5EF4-FFF2-40B4-BE49-F238E27FC236}">
                <a16:creationId xmlns:a16="http://schemas.microsoft.com/office/drawing/2014/main" id="{D6F89DE8-7F4A-9B47-AC8C-76A871F9C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" b="10256"/>
          <a:stretch/>
        </p:blipFill>
        <p:spPr bwMode="auto">
          <a:xfrm>
            <a:off x="5132436" y="3895755"/>
            <a:ext cx="4011561" cy="217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388388" y="5728047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Times" charset="0"/>
              </a:rPr>
              <a:t>Felton  Feb 2017</a:t>
            </a:r>
          </a:p>
        </p:txBody>
      </p:sp>
    </p:spTree>
    <p:extLst>
      <p:ext uri="{BB962C8B-B14F-4D97-AF65-F5344CB8AC3E}">
        <p14:creationId xmlns:p14="http://schemas.microsoft.com/office/powerpoint/2010/main" val="297672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DE101B-B252-475B-BB99-EB167088A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6107429" cy="1017672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Hazard Vulnerability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A00374-2C55-4913-B923-0D1AAE48B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448431"/>
              </a:buClr>
            </a:pPr>
            <a:r>
              <a:rPr lang="en-US" altLang="en-US" sz="3200" dirty="0"/>
              <a:t>Identify common disasters </a:t>
            </a:r>
          </a:p>
          <a:p>
            <a:pPr>
              <a:buClr>
                <a:srgbClr val="448431"/>
              </a:buClr>
            </a:pPr>
            <a:r>
              <a:rPr lang="en-US" altLang="en-US" sz="3200" dirty="0"/>
              <a:t>Identify hazards with severe impact</a:t>
            </a:r>
          </a:p>
          <a:p>
            <a:pPr>
              <a:buClr>
                <a:srgbClr val="448431"/>
              </a:buClr>
            </a:pPr>
            <a:r>
              <a:rPr lang="en-US" altLang="en-US" sz="3200" dirty="0"/>
              <a:t>Consider historical impacts</a:t>
            </a:r>
          </a:p>
          <a:p>
            <a:pPr>
              <a:buClr>
                <a:srgbClr val="448431"/>
              </a:buClr>
            </a:pPr>
            <a:r>
              <a:rPr lang="en-US" altLang="en-US" sz="3200" dirty="0"/>
              <a:t>Susceptible locations in our community</a:t>
            </a:r>
          </a:p>
          <a:p>
            <a:pPr>
              <a:buClr>
                <a:srgbClr val="448431"/>
              </a:buClr>
            </a:pPr>
            <a:r>
              <a:rPr lang="en-US" altLang="en-US" sz="3200" dirty="0"/>
              <a:t>Consider what to expect from disruption of services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E55644-588F-45CD-A812-25F4E458961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C68DA-575D-4557-9F5E-D13BA653E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376CE-BF84-4313-A883-05699BF183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1-11</a:t>
            </a:r>
          </a:p>
        </p:txBody>
      </p:sp>
    </p:spTree>
    <p:extLst>
      <p:ext uri="{BB962C8B-B14F-4D97-AF65-F5344CB8AC3E}">
        <p14:creationId xmlns:p14="http://schemas.microsoft.com/office/powerpoint/2010/main" val="2060114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DE101B-B252-475B-BB99-EB167088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Earthquakes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EC68DA-575D-4557-9F5E-D13BA653E8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0376CE-BF84-4313-A883-05699BF183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1-12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484" y="1603771"/>
            <a:ext cx="8904515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1906   7.9 </a:t>
            </a:r>
            <a:r>
              <a:rPr lang="en-US" altLang="en-US" sz="3200" dirty="0">
                <a:latin typeface="Arial" pitchFamily="34" charset="0"/>
                <a:cs typeface="Arial" pitchFamily="34" charset="0"/>
              </a:rPr>
              <a:t>--</a:t>
            </a:r>
            <a:r>
              <a:rPr lang="en-US" alt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North San Andreas Fault</a:t>
            </a:r>
          </a:p>
          <a:p>
            <a:r>
              <a:rPr lang="en-US" altLang="en-US" sz="3200" dirty="0">
                <a:latin typeface="Arial" pitchFamily="34" charset="0"/>
                <a:cs typeface="Arial" pitchFamily="34" charset="0"/>
              </a:rPr>
              <a:t>1923   7.2 -- North Coast (San Andreas)</a:t>
            </a:r>
          </a:p>
          <a:p>
            <a:r>
              <a:rPr lang="en-US" alt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1964   9.2 </a:t>
            </a:r>
            <a:r>
              <a:rPr lang="en-US" altLang="en-US" sz="3200" dirty="0">
                <a:latin typeface="Arial" pitchFamily="34" charset="0"/>
                <a:cs typeface="Arial" pitchFamily="34" charset="0"/>
              </a:rPr>
              <a:t>--</a:t>
            </a:r>
            <a:r>
              <a:rPr lang="en-US" alt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Alaska (Aleutian Islands)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1984   6.2 -- Morgan Hill</a:t>
            </a:r>
          </a:p>
          <a:p>
            <a:r>
              <a:rPr lang="en-US" altLang="en-US" sz="3200" dirty="0">
                <a:latin typeface="Arial" pitchFamily="34" charset="0"/>
                <a:cs typeface="Arial" pitchFamily="34" charset="0"/>
              </a:rPr>
              <a:t>1989   6.9 -- Loma </a:t>
            </a:r>
            <a:r>
              <a:rPr lang="en-US" altLang="en-US" sz="3200" dirty="0" err="1">
                <a:latin typeface="Arial" pitchFamily="34" charset="0"/>
                <a:cs typeface="Arial" pitchFamily="34" charset="0"/>
              </a:rPr>
              <a:t>Prieta</a:t>
            </a:r>
            <a:endParaRPr lang="en-US" alt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altLang="en-US" sz="3200" dirty="0">
                <a:latin typeface="Arial" pitchFamily="34" charset="0"/>
                <a:cs typeface="Arial" pitchFamily="34" charset="0"/>
              </a:rPr>
              <a:t>1994   6.7 -- Northridge</a:t>
            </a:r>
          </a:p>
          <a:p>
            <a:pPr>
              <a:spcBef>
                <a:spcPts val="600"/>
              </a:spcBef>
            </a:pPr>
            <a:r>
              <a:rPr lang="en-US" altLang="en-US" sz="3200" dirty="0">
                <a:latin typeface="Arial" pitchFamily="34" charset="0"/>
                <a:cs typeface="Arial" pitchFamily="34" charset="0"/>
              </a:rPr>
              <a:t>2014   6.0 -- Napa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A8F930-5EE1-4793-BA22-C4CDA2B0A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26241" y="3508138"/>
            <a:ext cx="4212651" cy="23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79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California Earthquake</a:t>
            </a:r>
            <a:br>
              <a:rPr lang="en-US" dirty="0"/>
            </a:br>
            <a:r>
              <a:rPr lang="en-US" dirty="0"/>
              <a:t>Activity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110F62D-F796-E606-60C3-D594E2113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 t="12228" r="3449" b="272"/>
          <a:stretch/>
        </p:blipFill>
        <p:spPr>
          <a:xfrm>
            <a:off x="3945968" y="1608420"/>
            <a:ext cx="5198032" cy="4459871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BA09CA-BCF2-4E7B-89BE-238429E6C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86" y="1870110"/>
            <a:ext cx="4433842" cy="4050231"/>
          </a:xfrm>
        </p:spPr>
        <p:txBody>
          <a:bodyPr/>
          <a:lstStyle/>
          <a:p>
            <a:r>
              <a:rPr lang="en-US" dirty="0"/>
              <a:t>Seismic activity map in California</a:t>
            </a:r>
          </a:p>
          <a:p>
            <a:r>
              <a:rPr lang="en-US" dirty="0">
                <a:hlinkClick r:id="rId4"/>
              </a:rPr>
              <a:t>https://scedc.caltech.edu/recent/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1-13</a:t>
            </a:r>
          </a:p>
        </p:txBody>
      </p:sp>
    </p:spTree>
    <p:extLst>
      <p:ext uri="{BB962C8B-B14F-4D97-AF65-F5344CB8AC3E}">
        <p14:creationId xmlns:p14="http://schemas.microsoft.com/office/powerpoint/2010/main" val="2906474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Hazards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06" y="2654124"/>
            <a:ext cx="6363588" cy="25149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1-14</a:t>
            </a:r>
          </a:p>
        </p:txBody>
      </p:sp>
      <p:sp>
        <p:nvSpPr>
          <p:cNvPr id="7" name="Rectangle 6"/>
          <p:cNvSpPr/>
          <p:nvPr/>
        </p:nvSpPr>
        <p:spPr>
          <a:xfrm>
            <a:off x="-62265" y="1526722"/>
            <a:ext cx="9144000" cy="43542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3579018" cy="2550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980" y="1526722"/>
            <a:ext cx="3579019" cy="275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5611"/>
            <a:ext cx="4586096" cy="181246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1848733" y="4047538"/>
            <a:ext cx="2749290" cy="43306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89509" y="4055611"/>
            <a:ext cx="28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Bear Creek  Fire 2017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79018" y="1588260"/>
            <a:ext cx="2023957" cy="7078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38544" y="1588259"/>
            <a:ext cx="2254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Loma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Prieta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latin typeface="Arial" pitchFamily="34" charset="0"/>
                <a:cs typeface="Arial" pitchFamily="34" charset="0"/>
              </a:rPr>
              <a:t>1989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EE9C4-8EEC-7C41-BCF1-BC99DE7B96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3112" r="13332" b="14801"/>
          <a:stretch/>
        </p:blipFill>
        <p:spPr>
          <a:xfrm>
            <a:off x="5194852" y="3562091"/>
            <a:ext cx="3886883" cy="23059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06734" y="5349659"/>
            <a:ext cx="19718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CZU Fire 2020</a:t>
            </a:r>
          </a:p>
        </p:txBody>
      </p:sp>
    </p:spTree>
    <p:extLst>
      <p:ext uri="{BB962C8B-B14F-4D97-AF65-F5344CB8AC3E}">
        <p14:creationId xmlns:p14="http://schemas.microsoft.com/office/powerpoint/2010/main" val="1930229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03F4C4C-77A7-1338-0195-64219DE5C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7" y="1525611"/>
            <a:ext cx="4131478" cy="30093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Local Hazards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779C5A-83DE-9818-189A-C0A9A03E6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209" y="1525611"/>
            <a:ext cx="4658220" cy="3068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1E1C9A-AC97-473F-DB15-4E34B7C4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74" y="3919249"/>
            <a:ext cx="3803374" cy="229381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3CC353-646B-5E9E-55F0-C6EB068424D1}"/>
              </a:ext>
            </a:extLst>
          </p:cNvPr>
          <p:cNvSpPr/>
          <p:nvPr/>
        </p:nvSpPr>
        <p:spPr>
          <a:xfrm>
            <a:off x="0" y="3913717"/>
            <a:ext cx="2381595" cy="7078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Fukishima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Tsunami</a:t>
            </a:r>
          </a:p>
          <a:p>
            <a:pPr algn="ctr"/>
            <a:r>
              <a:rPr lang="en-US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29333" y="3584661"/>
            <a:ext cx="2381595" cy="77191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Creek Slide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59B523-57FC-B197-3BE2-4270BE9BB205}"/>
              </a:ext>
            </a:extLst>
          </p:cNvPr>
          <p:cNvSpPr/>
          <p:nvPr/>
        </p:nvSpPr>
        <p:spPr>
          <a:xfrm>
            <a:off x="-644" y="1495557"/>
            <a:ext cx="2312342" cy="7078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Santa Cruz Flood 1955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5F01F-573C-5B3B-DEC5-2731EE3F8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39650"/>
            <a:ext cx="4344591" cy="221935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DEE3D09-1477-4AC7-3DCB-5847F729A19E}"/>
              </a:ext>
            </a:extLst>
          </p:cNvPr>
          <p:cNvSpPr/>
          <p:nvPr/>
        </p:nvSpPr>
        <p:spPr>
          <a:xfrm>
            <a:off x="4661528" y="5888812"/>
            <a:ext cx="1697708" cy="6485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Winter!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61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29" y="0"/>
            <a:ext cx="8521287" cy="1017672"/>
          </a:xfrm>
        </p:spPr>
        <p:txBody>
          <a:bodyPr>
            <a:normAutofit fontScale="90000"/>
          </a:bodyPr>
          <a:lstStyle/>
          <a:p>
            <a:r>
              <a:rPr lang="en-US" dirty="0"/>
              <a:t>Disneyland of Disasters - </a:t>
            </a:r>
            <a:r>
              <a:rPr lang="en-US" sz="3100" dirty="0"/>
              <a:t>North County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8DDD0B-3F62-5072-1541-94DDC45BE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0" y="1089354"/>
            <a:ext cx="8975764" cy="5768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C74A3D-A911-2A43-9177-B5710EA78454}"/>
              </a:ext>
            </a:extLst>
          </p:cNvPr>
          <p:cNvSpPr txBox="1"/>
          <p:nvPr/>
        </p:nvSpPr>
        <p:spPr>
          <a:xfrm>
            <a:off x="5068784" y="4218535"/>
            <a:ext cx="331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/>
              <a:t>myhazards.caloes.ca.gov</a:t>
            </a:r>
            <a:r>
              <a:rPr lang="en-US" altLang="en-US" sz="2400" dirty="0"/>
              <a:t> </a:t>
            </a:r>
            <a:r>
              <a:rPr lang="en-US" altLang="en-US" sz="1600" dirty="0"/>
              <a:t>accessed 1/10/2024</a:t>
            </a:r>
          </a:p>
        </p:txBody>
      </p:sp>
    </p:spTree>
    <p:extLst>
      <p:ext uri="{BB962C8B-B14F-4D97-AF65-F5344CB8AC3E}">
        <p14:creationId xmlns:p14="http://schemas.microsoft.com/office/powerpoint/2010/main" val="900306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4A9D3E-77D8-3D84-5061-936DB01084C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03"/>
          <a:stretch/>
        </p:blipFill>
        <p:spPr>
          <a:xfrm>
            <a:off x="0" y="1468582"/>
            <a:ext cx="9144000" cy="50687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1D7E77-FC53-0E87-FFD9-957F2589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7473883" cy="1017672"/>
          </a:xfrm>
        </p:spPr>
        <p:txBody>
          <a:bodyPr>
            <a:normAutofit/>
          </a:bodyPr>
          <a:lstStyle/>
          <a:p>
            <a:r>
              <a:rPr lang="en-US" dirty="0"/>
              <a:t>Fire Hazard Severity Zones </a:t>
            </a:r>
          </a:p>
        </p:txBody>
      </p:sp>
    </p:spTree>
    <p:extLst>
      <p:ext uri="{BB962C8B-B14F-4D97-AF65-F5344CB8AC3E}">
        <p14:creationId xmlns:p14="http://schemas.microsoft.com/office/powerpoint/2010/main" val="3411524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558DBE-BAFC-402F-9A90-2DEF5897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21DA49-5332-492B-B21E-718A70D7C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dirty="0"/>
              <a:t>Welcome / Program Manager Introduction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Attendance-sign in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Bathrooms 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Emergency exits, evacuation site and roll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Leaving at end of class</a:t>
            </a:r>
          </a:p>
          <a:p>
            <a:pPr lvl="1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Raffle!</a:t>
            </a:r>
          </a:p>
          <a:p>
            <a:pPr marL="0" indent="0">
              <a:buNone/>
            </a:pPr>
            <a:r>
              <a:rPr lang="en-US" altLang="en-US" b="1" dirty="0"/>
              <a:t>Introductions-Instructors and Class</a:t>
            </a:r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(Note:  Slide presentation has been adapted for Santa Cruz County.  Individual slides and order may vary from Participant Manual).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ACE6EB-4621-467A-80A5-D70F5BB02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3F3D83-0CBF-4E58-B06D-A28192D448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3715939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46789"/>
            <a:ext cx="8650728" cy="1017672"/>
          </a:xfrm>
        </p:spPr>
        <p:txBody>
          <a:bodyPr>
            <a:normAutofit/>
          </a:bodyPr>
          <a:lstStyle/>
          <a:p>
            <a:r>
              <a:rPr lang="en-US" dirty="0"/>
              <a:t>Tsunami map – Santa Cruz County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344E3D-F559-B797-3F35-EBA7E25C3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0632"/>
            <a:ext cx="9125989" cy="446891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1-15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EAB641AA-220B-CE5E-6B37-1F07010D42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B07E26-D6AD-ED40-8ACD-54B5CD69E1A8}"/>
              </a:ext>
            </a:extLst>
          </p:cNvPr>
          <p:cNvSpPr txBox="1"/>
          <p:nvPr/>
        </p:nvSpPr>
        <p:spPr>
          <a:xfrm>
            <a:off x="3179840" y="5250874"/>
            <a:ext cx="443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hlinkClick r:id="rId5"/>
              </a:rPr>
              <a:t>https://www.conservation.ca.gov</a:t>
            </a:r>
            <a:endParaRPr lang="en-US" altLang="en-US" dirty="0"/>
          </a:p>
          <a:p>
            <a:r>
              <a:rPr lang="en-US" altLang="en-US" dirty="0"/>
              <a:t>accessed 10/14/2022 </a:t>
            </a:r>
          </a:p>
        </p:txBody>
      </p:sp>
    </p:spTree>
    <p:extLst>
      <p:ext uri="{BB962C8B-B14F-4D97-AF65-F5344CB8AC3E}">
        <p14:creationId xmlns:p14="http://schemas.microsoft.com/office/powerpoint/2010/main" val="2140873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829" y="0"/>
            <a:ext cx="8521287" cy="1017672"/>
          </a:xfrm>
        </p:spPr>
        <p:txBody>
          <a:bodyPr>
            <a:normAutofit fontScale="90000"/>
          </a:bodyPr>
          <a:lstStyle/>
          <a:p>
            <a:r>
              <a:rPr lang="en-US" dirty="0"/>
              <a:t>Disneyland of Disasters- </a:t>
            </a:r>
            <a:r>
              <a:rPr lang="en-US" sz="3100" dirty="0"/>
              <a:t>South County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565845-E189-C7A6-4146-BE1E33A12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596"/>
            <a:ext cx="9153916" cy="4110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C74A3D-A911-2A43-9177-B5710EA78454}"/>
              </a:ext>
            </a:extLst>
          </p:cNvPr>
          <p:cNvSpPr txBox="1"/>
          <p:nvPr/>
        </p:nvSpPr>
        <p:spPr>
          <a:xfrm>
            <a:off x="5523214" y="4917059"/>
            <a:ext cx="3313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err="1"/>
              <a:t>myhazards.caloes.ca.gov</a:t>
            </a:r>
            <a:r>
              <a:rPr lang="en-US" altLang="en-US" sz="2400" dirty="0"/>
              <a:t> </a:t>
            </a:r>
            <a:r>
              <a:rPr lang="en-US" altLang="en-US" sz="1600" dirty="0"/>
              <a:t>accessed 5/14/2023</a:t>
            </a:r>
          </a:p>
        </p:txBody>
      </p:sp>
    </p:spTree>
    <p:extLst>
      <p:ext uri="{BB962C8B-B14F-4D97-AF65-F5344CB8AC3E}">
        <p14:creationId xmlns:p14="http://schemas.microsoft.com/office/powerpoint/2010/main" val="2731817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Response to Disasters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1-16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87" y="5906818"/>
            <a:ext cx="1030313" cy="39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31612-49AC-5A40-AAD8-1D9E49AA6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278" y="2741539"/>
            <a:ext cx="3834580" cy="26947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42439" y="2252709"/>
            <a:ext cx="25074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Loma Fire Sep 2016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127" y="1844721"/>
            <a:ext cx="49401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Police: address incidences of 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grave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 public safety</a:t>
            </a:r>
          </a:p>
          <a:p>
            <a:pPr marL="457200" indent="-457200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Firefighters: suppress 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major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 fires</a:t>
            </a:r>
          </a:p>
          <a:p>
            <a:pPr marL="457200" indent="-457200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EMS personnel: handle    </a:t>
            </a: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life-threatening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 injuries </a:t>
            </a:r>
          </a:p>
          <a:p>
            <a:pPr marL="457200" indent="-457200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Arial" pitchFamily="34" charset="0"/>
                <a:cs typeface="Arial" pitchFamily="34" charset="0"/>
              </a:rPr>
              <a:t>Lower priority needs met by neighborhood and volunteer organizations </a:t>
            </a:r>
          </a:p>
        </p:txBody>
      </p:sp>
    </p:spTree>
    <p:extLst>
      <p:ext uri="{BB962C8B-B14F-4D97-AF65-F5344CB8AC3E}">
        <p14:creationId xmlns:p14="http://schemas.microsoft.com/office/powerpoint/2010/main" val="3172891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1-17</a:t>
            </a: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281"/>
            <a:ext cx="6663052" cy="405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44640" y="2575560"/>
            <a:ext cx="2499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RETURN  AT </a:t>
            </a:r>
          </a:p>
          <a:p>
            <a:pPr algn="ctr"/>
            <a:r>
              <a:rPr lang="en-US" sz="32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_____</a:t>
            </a:r>
          </a:p>
        </p:txBody>
      </p:sp>
    </p:spTree>
    <p:extLst>
      <p:ext uri="{BB962C8B-B14F-4D97-AF65-F5344CB8AC3E}">
        <p14:creationId xmlns:p14="http://schemas.microsoft.com/office/powerpoint/2010/main" val="275047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Preparedness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4BA09CA-BCF2-4E7B-89BE-238429E6C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7893193" cy="4781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Preparedness is important for all communities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Key priority is to reduce the impact of disasters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Critical for all community members to prepare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Should address unique attributes of the community and engages the whole community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D5E817-F66A-425A-A965-06CB27FB46D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1-18</a:t>
            </a:r>
          </a:p>
        </p:txBody>
      </p:sp>
    </p:spTree>
    <p:extLst>
      <p:ext uri="{BB962C8B-B14F-4D97-AF65-F5344CB8AC3E}">
        <p14:creationId xmlns:p14="http://schemas.microsoft.com/office/powerpoint/2010/main" val="145166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7832D7-72AB-4C2A-9116-63DA697A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389A68-9C4A-4FE2-A55A-8C429BF90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Government has responsibility to:</a:t>
            </a:r>
          </a:p>
          <a:p>
            <a:pPr marL="0" indent="0">
              <a:buNone/>
            </a:pPr>
            <a:endParaRPr lang="en-US" sz="1600" dirty="0"/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Develop, test, and refine emergency plans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Ensure emergency responders have adequate skills and resources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Provide services to protect and assist citizens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1BEE9-F88E-4698-ABCA-6F1A5BFEB8D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865DCA-F2E7-45A8-8A55-531EC14B1F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607557-7D2F-4D79-B2B4-74444FD11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1-19</a:t>
            </a:r>
          </a:p>
        </p:txBody>
      </p:sp>
    </p:spTree>
    <p:extLst>
      <p:ext uri="{BB962C8B-B14F-4D97-AF65-F5344CB8AC3E}">
        <p14:creationId xmlns:p14="http://schemas.microsoft.com/office/powerpoint/2010/main" val="3781823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3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Santa Cruz County</a:t>
            </a:r>
            <a:endParaRPr/>
          </a:p>
        </p:txBody>
      </p:sp>
      <p:sp>
        <p:nvSpPr>
          <p:cNvPr id="271" name="Google Shape;271;p13"/>
          <p:cNvSpPr txBox="1">
            <a:spLocks noGrp="1"/>
          </p:cNvSpPr>
          <p:nvPr>
            <p:ph type="body" idx="2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CERT Basic Training Unit 1: Disaster Preparedness</a:t>
            </a:r>
            <a:endParaRPr/>
          </a:p>
        </p:txBody>
      </p:sp>
      <p:sp>
        <p:nvSpPr>
          <p:cNvPr id="272" name="Google Shape;272;p13"/>
          <p:cNvSpPr txBox="1">
            <a:spLocks noGrp="1"/>
          </p:cNvSpPr>
          <p:nvPr>
            <p:ph type="body" idx="3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1-20</a:t>
            </a:r>
            <a:endParaRPr/>
          </a:p>
        </p:txBody>
      </p:sp>
      <p:pic>
        <p:nvPicPr>
          <p:cNvPr id="273" name="Google Shape;273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0008" y="2889018"/>
            <a:ext cx="3946500" cy="29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3"/>
          <p:cNvSpPr txBox="1"/>
          <p:nvPr/>
        </p:nvSpPr>
        <p:spPr>
          <a:xfrm>
            <a:off x="4429992" y="2889018"/>
            <a:ext cx="4664877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2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www.co.santa-cruz.ca.us/OR3.aspx</a:t>
            </a:r>
            <a:endParaRPr sz="2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BDEA2-CF00-C94D-A512-318A7F559B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8192" y="1753715"/>
            <a:ext cx="59436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0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106ACD-CE2B-486E-A7D7-BB2F7278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Emergency Operations Plan (EOP)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5807BF-7531-4A87-A783-93D4459D2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60" y="1521229"/>
            <a:ext cx="8512974" cy="4781145"/>
          </a:xfrm>
        </p:spPr>
        <p:txBody>
          <a:bodyPr>
            <a:normAutofit/>
          </a:bodyPr>
          <a:lstStyle/>
          <a:p>
            <a:pPr>
              <a:buClr>
                <a:srgbClr val="448431"/>
              </a:buClr>
            </a:pPr>
            <a:r>
              <a:rPr lang="en-US" altLang="en-US" dirty="0"/>
              <a:t>Implemented by county EOC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Assigns responsibility to organizations and individuals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Sets forth lines of authority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Describes how people and property will be protected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Identifies personnel, equipment, facilities, supplies, and other resources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3C7D6C-D209-4E16-8A85-C1C170C7733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F5B62-C322-4582-9650-C466266CA5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874F4-CA2B-4C0B-9D9C-9F8A14AA12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1-21</a:t>
            </a:r>
          </a:p>
        </p:txBody>
      </p:sp>
    </p:spTree>
    <p:extLst>
      <p:ext uri="{BB962C8B-B14F-4D97-AF65-F5344CB8AC3E}">
        <p14:creationId xmlns:p14="http://schemas.microsoft.com/office/powerpoint/2010/main" val="2919425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EDA54D-2417-419E-9D4E-CA507441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6617286" cy="1017672"/>
          </a:xfrm>
        </p:spPr>
        <p:txBody>
          <a:bodyPr>
            <a:normAutofit fontScale="90000"/>
          </a:bodyPr>
          <a:lstStyle/>
          <a:p>
            <a:r>
              <a:rPr lang="en-US" dirty="0"/>
              <a:t>Businesses, Schools, NGO’s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BB8F11-CDD6-42D0-B49F-F3E33F280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7081416" cy="4781145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Have a responsibility to participate in community preparedness</a:t>
            </a:r>
          </a:p>
          <a:p>
            <a:pPr lvl="1">
              <a:spcBef>
                <a:spcPts val="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Participate in local planning council</a:t>
            </a:r>
          </a:p>
          <a:p>
            <a:pPr lvl="1">
              <a:spcBef>
                <a:spcPts val="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Identify and integrate resources into government plans</a:t>
            </a:r>
          </a:p>
          <a:p>
            <a:pPr lvl="1">
              <a:spcBef>
                <a:spcPts val="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Ensure that facilities, staff, and customers served are prepared</a:t>
            </a:r>
          </a:p>
          <a:p>
            <a:pPr lvl="1">
              <a:spcBef>
                <a:spcPts val="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800" dirty="0"/>
              <a:t>Mobilize volunteers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2A7EBB-D23B-4E65-8FF0-943CC447F56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F160EA-3D36-4175-9F1C-2CA3CC4870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377EC5-CBE4-4727-BE54-A63357964C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50943-C73A-4A79-B6E2-26600F03B5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12"/>
          <a:stretch/>
        </p:blipFill>
        <p:spPr>
          <a:xfrm>
            <a:off x="7396560" y="4453432"/>
            <a:ext cx="1747441" cy="1027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8B348-78E4-4302-BA8F-0D8A596BFA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447" y="4966991"/>
            <a:ext cx="1535106" cy="1232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3275DE-B1D2-4D02-B908-18806418F3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560" y="3357600"/>
            <a:ext cx="1747440" cy="10958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95E9BD-E1AB-4EB8-B630-F2ECC14BE9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5"/>
          <a:stretch/>
        </p:blipFill>
        <p:spPr>
          <a:xfrm>
            <a:off x="7396559" y="2091004"/>
            <a:ext cx="1747442" cy="126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7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29FE2C-78FB-4AAA-A3CB-D9542DB4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Public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EFB134-65FA-4E93-8C2A-20A0BE231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Learn about community alerts, warnings, and evacuation routes </a:t>
            </a:r>
          </a:p>
          <a:p>
            <a:pPr>
              <a:buClr>
                <a:srgbClr val="448431"/>
              </a:buClr>
            </a:pPr>
            <a:r>
              <a:rPr lang="en-US" dirty="0"/>
              <a:t>Take training </a:t>
            </a:r>
          </a:p>
          <a:p>
            <a:pPr>
              <a:buClr>
                <a:srgbClr val="448431"/>
              </a:buClr>
            </a:pPr>
            <a:r>
              <a:rPr lang="en-US" dirty="0"/>
              <a:t>Practice skills and personal plans </a:t>
            </a:r>
          </a:p>
          <a:p>
            <a:pPr>
              <a:buClr>
                <a:srgbClr val="448431"/>
              </a:buClr>
            </a:pPr>
            <a:r>
              <a:rPr lang="en-US" dirty="0"/>
              <a:t>Network and help others </a:t>
            </a:r>
          </a:p>
          <a:p>
            <a:pPr>
              <a:buClr>
                <a:srgbClr val="448431"/>
              </a:buClr>
            </a:pPr>
            <a:r>
              <a:rPr lang="en-US" dirty="0"/>
              <a:t>Provide feedback to community </a:t>
            </a:r>
          </a:p>
          <a:p>
            <a:pPr>
              <a:buClr>
                <a:srgbClr val="448431"/>
              </a:buClr>
            </a:pPr>
            <a:r>
              <a:rPr lang="en-US" dirty="0"/>
              <a:t>Report suspicious activity </a:t>
            </a:r>
          </a:p>
          <a:p>
            <a:pPr>
              <a:buClr>
                <a:srgbClr val="448431"/>
              </a:buClr>
            </a:pPr>
            <a:r>
              <a:rPr lang="en-US" dirty="0"/>
              <a:t>Volunteer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174E9-565D-4BC4-8330-8FED0AA13DC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94E55-4F13-4EB7-A171-3E208E48C2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339BFD-8490-4229-901B-8174D8F1F1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B81198-5914-F64C-BC5E-5790B6B26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137" y="2202760"/>
            <a:ext cx="2556863" cy="15892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7953E-9614-214B-840C-1B97C0918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838"/>
          <a:stretch/>
        </p:blipFill>
        <p:spPr>
          <a:xfrm>
            <a:off x="6587137" y="3809226"/>
            <a:ext cx="2556863" cy="1306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BFC16E-5B31-1041-A4B5-BB8A2D7B6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85" y="4966503"/>
            <a:ext cx="2207752" cy="12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90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558DBE-BAFC-402F-9A90-2DEF5897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Self-care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ACE6EB-4621-467A-80A5-D70F5BB02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3F3D83-0CBF-4E58-B06D-A28192D448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8DBD0-D176-815C-C083-44FE6F7CF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2" y="1801091"/>
            <a:ext cx="3381486" cy="3714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96513-492D-41DF-5221-FB88BE202405}"/>
              </a:ext>
            </a:extLst>
          </p:cNvPr>
          <p:cNvSpPr txBox="1"/>
          <p:nvPr/>
        </p:nvSpPr>
        <p:spPr>
          <a:xfrm rot="10800000" flipV="1">
            <a:off x="3696627" y="1922492"/>
            <a:ext cx="5132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We all have different life experiences. Discussing disasters and emergency response will affect each of us differently</a:t>
            </a:r>
          </a:p>
          <a:p>
            <a:pPr marL="50292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Acknowledge your feelings</a:t>
            </a:r>
          </a:p>
          <a:p>
            <a:pPr marL="50292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Breathe</a:t>
            </a:r>
          </a:p>
          <a:p>
            <a:pPr marL="50292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Take breaks if needed</a:t>
            </a:r>
          </a:p>
        </p:txBody>
      </p:sp>
    </p:spTree>
    <p:extLst>
      <p:ext uri="{BB962C8B-B14F-4D97-AF65-F5344CB8AC3E}">
        <p14:creationId xmlns:p14="http://schemas.microsoft.com/office/powerpoint/2010/main" val="17744401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8B4752-EA48-4F06-A1D4-E26DD9FF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Engaging the Whole Community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75775B2-DCB9-4E5E-8D9A-34338CA2B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altLang="en-US" dirty="0"/>
              <a:t>Whole community approach to emergency preparedness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Social connections are the foundation for a resilient community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Community coalitions help organize community preparedness efforts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42FE9-37CE-486A-8B18-FA906ACF7ED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85E51-5CBE-45EC-B19F-280685BDB8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0B1DF-F838-4DAF-9E43-C4A3F8D64F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6738D-12E8-0148-8F83-976640C91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31" y="4381497"/>
            <a:ext cx="4304872" cy="16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10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185333-2047-4571-B683-8349B068B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6466658" cy="10176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Preparing for a Disaster</a:t>
            </a:r>
            <a:r>
              <a:rPr lang="en-US" sz="900" dirty="0">
                <a:solidFill>
                  <a:srgbClr val="448431"/>
                </a:solidFill>
              </a:rPr>
              <a:t>(1 of 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DB8E61-B6F7-4989-89A2-7394EA73C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Know local hazards, alerts, warning systems, evacuation routes, and sheltering plans </a:t>
            </a:r>
          </a:p>
          <a:p>
            <a:pPr>
              <a:buClr>
                <a:srgbClr val="448431"/>
              </a:buClr>
            </a:pPr>
            <a:r>
              <a:rPr lang="en-US" dirty="0"/>
              <a:t>Implement important elements of disaster preparedness </a:t>
            </a:r>
          </a:p>
          <a:p>
            <a:pPr>
              <a:buClr>
                <a:srgbClr val="448431"/>
              </a:buClr>
            </a:pPr>
            <a:r>
              <a:rPr lang="en-US" dirty="0"/>
              <a:t>Address specific needs for yourself, family, and community</a:t>
            </a:r>
          </a:p>
          <a:p>
            <a:pPr>
              <a:buClr>
                <a:srgbClr val="448431"/>
              </a:buClr>
            </a:pPr>
            <a:r>
              <a:rPr lang="en-US" dirty="0"/>
              <a:t>Have the skills to evaluate the situation quickly and take effective action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BC57C1-D3AA-4388-8E7D-A88921879EA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B213D-DC81-4572-A6CD-66E1E14B3D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DBCD1D-1BD5-40B3-A494-1F765C9EA0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1-25</a:t>
            </a:r>
          </a:p>
        </p:txBody>
      </p:sp>
    </p:spTree>
    <p:extLst>
      <p:ext uri="{BB962C8B-B14F-4D97-AF65-F5344CB8AC3E}">
        <p14:creationId xmlns:p14="http://schemas.microsoft.com/office/powerpoint/2010/main" val="3535425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3B9ADD-22BE-4CCE-B280-CB029D17B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6415858" cy="101767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prstClr val="white"/>
                </a:solidFill>
              </a:rPr>
              <a:t>Preparing for a Disaster</a:t>
            </a:r>
            <a:r>
              <a:rPr lang="en-US" sz="900" dirty="0">
                <a:solidFill>
                  <a:srgbClr val="448431"/>
                </a:solidFill>
              </a:rPr>
              <a:t>((2 of 2)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16006C-0ECD-4349-A850-6F5FFF938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Have a family disaster plan and practice the plan</a:t>
            </a:r>
          </a:p>
          <a:p>
            <a:pPr>
              <a:buClr>
                <a:srgbClr val="448431"/>
              </a:buClr>
            </a:pPr>
            <a:endParaRPr lang="en-US" sz="2000" dirty="0"/>
          </a:p>
          <a:p>
            <a:pPr>
              <a:buClr>
                <a:srgbClr val="448431"/>
              </a:buClr>
            </a:pPr>
            <a:r>
              <a:rPr lang="en-US" dirty="0"/>
              <a:t>Assemble supplies in multiple locations</a:t>
            </a:r>
          </a:p>
          <a:p>
            <a:pPr>
              <a:buClr>
                <a:srgbClr val="448431"/>
              </a:buClr>
            </a:pPr>
            <a:endParaRPr lang="en-US" dirty="0"/>
          </a:p>
          <a:p>
            <a:pPr>
              <a:buClr>
                <a:srgbClr val="448431"/>
              </a:buClr>
            </a:pPr>
            <a:r>
              <a:rPr lang="en-US" dirty="0"/>
              <a:t>Reduce the impact of hazards through mitigation</a:t>
            </a:r>
          </a:p>
          <a:p>
            <a:pPr>
              <a:buClr>
                <a:srgbClr val="448431"/>
              </a:buClr>
            </a:pPr>
            <a:endParaRPr lang="en-US" dirty="0"/>
          </a:p>
          <a:p>
            <a:pPr>
              <a:buClr>
                <a:srgbClr val="448431"/>
              </a:buClr>
            </a:pPr>
            <a:r>
              <a:rPr lang="en-US" dirty="0"/>
              <a:t>Get involved by participating in volunteer programs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629548-ECE8-47E9-B81C-48B422DDDCF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FA54F-9B9B-497A-9609-9FB90B78A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EFDB65-7FE9-4E38-9DE3-3AE656153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1-26</a:t>
            </a:r>
          </a:p>
        </p:txBody>
      </p:sp>
    </p:spTree>
    <p:extLst>
      <p:ext uri="{BB962C8B-B14F-4D97-AF65-F5344CB8AC3E}">
        <p14:creationId xmlns:p14="http://schemas.microsoft.com/office/powerpoint/2010/main" val="2732314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558610-B2F3-4D75-9A8C-32F26C6F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 a Disaster Plan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72ACD6-8044-4BDE-8A8D-A95FDCE55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45921"/>
            <a:ext cx="4073236" cy="41729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448431"/>
              </a:buClr>
            </a:pPr>
            <a:r>
              <a:rPr lang="en-US" altLang="en-US" sz="2400" dirty="0"/>
              <a:t>Where will your family meet?</a:t>
            </a:r>
          </a:p>
          <a:p>
            <a:pPr>
              <a:lnSpc>
                <a:spcPct val="150000"/>
              </a:lnSpc>
              <a:buClr>
                <a:srgbClr val="448431"/>
              </a:buClr>
            </a:pPr>
            <a:r>
              <a:rPr lang="en-US" altLang="en-US" sz="2400" dirty="0"/>
              <a:t>Who is your out-of-State “check-in” contact?</a:t>
            </a:r>
          </a:p>
          <a:p>
            <a:pPr>
              <a:lnSpc>
                <a:spcPct val="150000"/>
              </a:lnSpc>
              <a:buClr>
                <a:srgbClr val="448431"/>
              </a:buClr>
            </a:pPr>
            <a:r>
              <a:rPr lang="en-US" altLang="en-US" sz="2400" dirty="0"/>
              <a:t>Extended stay? Shelter in place? Evacuate?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88E94-4EF9-4B56-9914-27EBC35C81B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7D1764-76F1-4C73-8AB3-4BAE86AFF6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3F90B3-59E1-4C41-A0B2-CF4078ECE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09655" y="1641764"/>
            <a:ext cx="4426527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will you escape?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itchFamily="34" charset="0"/>
              </a:rPr>
              <a:t>How will you evacuate?</a:t>
            </a:r>
          </a:p>
          <a:p>
            <a:pPr marL="342900" indent="-342900">
              <a:lnSpc>
                <a:spcPct val="150000"/>
              </a:lnSpc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itchFamily="34" charset="0"/>
              </a:rPr>
              <a:t>Do you have transportation?</a:t>
            </a:r>
          </a:p>
          <a:p>
            <a:pPr marL="342900" indent="-342900">
              <a:lnSpc>
                <a:spcPct val="150000"/>
              </a:lnSpc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itchFamily="34" charset="0"/>
              </a:rPr>
              <a:t>Did you practice your plan?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91BFFF-5E90-D142-886E-33E7F5323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735" y="3967205"/>
            <a:ext cx="3136516" cy="209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19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E2A58-B3E3-4F03-B341-D026EB62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– Evacuate!!!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989969-CC76-4D25-A68B-A2451F9F1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Take the scenario given and decide what things to bring with you and/or what to do in the time available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FE146-39E8-4F8C-AA08-949F95977E0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D608E-9B85-4CA7-A878-D7FC46C85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139FB-9021-437A-BDEB-5125130EB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1-28</a:t>
            </a:r>
          </a:p>
        </p:txBody>
      </p:sp>
    </p:spTree>
    <p:extLst>
      <p:ext uri="{BB962C8B-B14F-4D97-AF65-F5344CB8AC3E}">
        <p14:creationId xmlns:p14="http://schemas.microsoft.com/office/powerpoint/2010/main" val="1934251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031" y="3551583"/>
            <a:ext cx="1857211" cy="20798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EEBDB87-2C50-4A1E-8BE2-2B67BCC1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Supply Kit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C443C5-7A48-4841-B869-E6D4A7013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After disaster strikes, you will not have time to     gather supplies </a:t>
            </a:r>
          </a:p>
          <a:p>
            <a:pPr>
              <a:buClr>
                <a:srgbClr val="448431"/>
              </a:buClr>
            </a:pPr>
            <a:r>
              <a:rPr lang="en-US" dirty="0"/>
              <a:t>Get items in advance for home confinement or evacuation (Go Bags)</a:t>
            </a:r>
          </a:p>
          <a:p>
            <a:pPr>
              <a:buClr>
                <a:srgbClr val="448431"/>
              </a:buClr>
            </a:pPr>
            <a:r>
              <a:rPr lang="en-US" dirty="0"/>
              <a:t>You may already have these items and </a:t>
            </a:r>
          </a:p>
          <a:p>
            <a:pPr marL="0" indent="0">
              <a:buClr>
                <a:srgbClr val="448431"/>
              </a:buClr>
              <a:buNone/>
            </a:pPr>
            <a:r>
              <a:rPr lang="en-US" dirty="0"/>
              <a:t>    need to assemble them for quick access </a:t>
            </a:r>
          </a:p>
          <a:p>
            <a:pPr marL="0" indent="0">
              <a:buClr>
                <a:srgbClr val="448431"/>
              </a:buClr>
              <a:buNone/>
            </a:pPr>
            <a:r>
              <a:rPr lang="en-US" dirty="0"/>
              <a:t>    in an emergency</a:t>
            </a:r>
          </a:p>
          <a:p>
            <a:pPr>
              <a:buClr>
                <a:srgbClr val="448431"/>
              </a:buClr>
            </a:pPr>
            <a:r>
              <a:rPr lang="en-US" dirty="0"/>
              <a:t>Determine how and where </a:t>
            </a:r>
          </a:p>
          <a:p>
            <a:pPr marL="0" indent="0">
              <a:buClr>
                <a:srgbClr val="448431"/>
              </a:buClr>
              <a:buNone/>
            </a:pPr>
            <a:r>
              <a:rPr lang="en-US" dirty="0"/>
              <a:t>    to store items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61C73-04A9-421B-B2E8-9AC35C44FFF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FFB60-7F9A-401C-9D3E-ECD579F9DF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05DEA8-9334-49D9-BB68-F27AA07C25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1-29</a:t>
            </a:r>
          </a:p>
        </p:txBody>
      </p:sp>
    </p:spTree>
    <p:extLst>
      <p:ext uri="{BB962C8B-B14F-4D97-AF65-F5344CB8AC3E}">
        <p14:creationId xmlns:p14="http://schemas.microsoft.com/office/powerpoint/2010/main" val="40088971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E2A58-B3E3-4F03-B341-D026EB62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 &amp; Workplace Readiness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989969-CC76-4D25-A68B-A2451F9F1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5254385" cy="4781145"/>
          </a:xfr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i="1" dirty="0">
                <a:solidFill>
                  <a:srgbClr val="000000"/>
                </a:solidFill>
              </a:rPr>
              <a:t>Family Supply Kit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</a:pPr>
            <a:r>
              <a:rPr lang="en-US" altLang="en-US" sz="3200" dirty="0">
                <a:solidFill>
                  <a:srgbClr val="000000"/>
                </a:solidFill>
              </a:rPr>
              <a:t>The most important item needed is </a:t>
            </a:r>
            <a:r>
              <a:rPr lang="en-US" altLang="en-US" sz="3200">
                <a:solidFill>
                  <a:srgbClr val="0066CC"/>
                </a:solidFill>
              </a:rPr>
              <a:t>water                </a:t>
            </a:r>
            <a:r>
              <a:rPr lang="en-US" altLang="en-US" sz="3200">
                <a:solidFill>
                  <a:srgbClr val="000000"/>
                </a:solidFill>
              </a:rPr>
              <a:t>(</a:t>
            </a:r>
            <a:r>
              <a:rPr lang="en-US" altLang="en-US" sz="3200" dirty="0">
                <a:solidFill>
                  <a:srgbClr val="000000"/>
                </a:solidFill>
              </a:rPr>
              <a:t>1 gal/person/day)</a:t>
            </a:r>
          </a:p>
          <a:p>
            <a:pPr fontAlgn="base">
              <a:spcBef>
                <a:spcPts val="900"/>
              </a:spcBef>
              <a:spcAft>
                <a:spcPts val="900"/>
              </a:spcAft>
              <a:buClr>
                <a:srgbClr val="00B050"/>
              </a:buClr>
            </a:pPr>
            <a:r>
              <a:rPr lang="en-US" altLang="en-US" sz="3200" dirty="0">
                <a:solidFill>
                  <a:srgbClr val="000000"/>
                </a:solidFill>
              </a:rPr>
              <a:t>You can survive many days without food, but less than 1 week without water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D608E-9B85-4CA7-A878-D7FC46C85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139FB-9021-437A-BDEB-5125130EB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661" y="1542184"/>
            <a:ext cx="2477339" cy="242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613" y="3925022"/>
            <a:ext cx="1957387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5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1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Family Supply Kit</a:t>
            </a:r>
            <a:endParaRPr/>
          </a:p>
        </p:txBody>
      </p:sp>
      <p:sp>
        <p:nvSpPr>
          <p:cNvPr id="249" name="Google Shape;249;p11"/>
          <p:cNvSpPr txBox="1">
            <a:spLocks noGrp="1"/>
          </p:cNvSpPr>
          <p:nvPr>
            <p:ph type="body" idx="1"/>
          </p:nvPr>
        </p:nvSpPr>
        <p:spPr>
          <a:xfrm>
            <a:off x="315142" y="1521229"/>
            <a:ext cx="5649240" cy="478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594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260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Be sure to include medicines</a:t>
            </a:r>
            <a:endParaRPr dirty="0"/>
          </a:p>
          <a:p>
            <a:pPr marL="228594" lvl="0" indent="-228594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rgbClr val="548135"/>
              </a:buClr>
              <a:buSzPts val="260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Load flash drive with important information, or on cloud </a:t>
            </a:r>
            <a:endParaRPr dirty="0"/>
          </a:p>
          <a:p>
            <a:pPr marL="228594" lvl="0" indent="-228594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548135"/>
              </a:buClr>
              <a:buSzPts val="260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Emergency radio &amp; phone charger</a:t>
            </a:r>
            <a:endParaRPr dirty="0"/>
          </a:p>
          <a:p>
            <a:pPr marL="228594" lvl="0" indent="-228594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548135"/>
              </a:buClr>
              <a:buSzPts val="260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Pet food and a carrier/leash</a:t>
            </a:r>
            <a:endParaRPr dirty="0"/>
          </a:p>
          <a:p>
            <a:pPr marL="228594" lvl="0" indent="-228594" algn="l" rtl="0">
              <a:lnSpc>
                <a:spcPct val="120000"/>
              </a:lnSpc>
              <a:spcBef>
                <a:spcPts val="1800"/>
              </a:spcBef>
              <a:spcAft>
                <a:spcPts val="0"/>
              </a:spcAft>
              <a:buClr>
                <a:srgbClr val="548135"/>
              </a:buClr>
              <a:buSzPts val="260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Flashlight &amp; matches</a:t>
            </a:r>
            <a:endParaRPr dirty="0"/>
          </a:p>
          <a:p>
            <a:pPr marL="228594" lvl="0" indent="-228594" algn="l" rtl="0">
              <a:lnSpc>
                <a:spcPct val="120000"/>
              </a:lnSpc>
              <a:spcBef>
                <a:spcPts val="900"/>
              </a:spcBef>
              <a:spcAft>
                <a:spcPts val="0"/>
              </a:spcAft>
              <a:buClr>
                <a:srgbClr val="548135"/>
              </a:buClr>
              <a:buSzPts val="2600"/>
              <a:buChar char="•"/>
            </a:pPr>
            <a:r>
              <a:rPr lang="en-US" sz="2600" dirty="0">
                <a:solidFill>
                  <a:srgbClr val="000000"/>
                </a:solidFill>
              </a:rPr>
              <a:t>Cash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250" name="Google Shape;250;p11"/>
          <p:cNvSpPr txBox="1">
            <a:spLocks noGrp="1"/>
          </p:cNvSpPr>
          <p:nvPr>
            <p:ph type="body" idx="2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 dirty="0"/>
              <a:t>KSCO CERT Basic Training Unit 1: Disaster Preparedness</a:t>
            </a:r>
            <a:endParaRPr dirty="0"/>
          </a:p>
        </p:txBody>
      </p:sp>
      <p:sp>
        <p:nvSpPr>
          <p:cNvPr id="251" name="Google Shape;251;p11"/>
          <p:cNvSpPr txBox="1">
            <a:spLocks noGrp="1"/>
          </p:cNvSpPr>
          <p:nvPr>
            <p:ph type="body" idx="3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1-31</a:t>
            </a:r>
            <a:endParaRPr/>
          </a:p>
        </p:txBody>
      </p:sp>
      <p:pic>
        <p:nvPicPr>
          <p:cNvPr id="252" name="Google Shape;25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521" y="4428128"/>
            <a:ext cx="2007472" cy="152314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1"/>
          <p:cNvSpPr txBox="1"/>
          <p:nvPr/>
        </p:nvSpPr>
        <p:spPr>
          <a:xfrm>
            <a:off x="6224735" y="3182598"/>
            <a:ext cx="2710279" cy="3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Key stations: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*KSCO 1080 AM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KOMY  1340 AM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KZCS 88.1 FM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None/>
            </a:pPr>
            <a:r>
              <a:rPr lang="en-US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KSQD 89.5 FM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Noto Sans Symbols"/>
              <a:buNone/>
            </a:pPr>
            <a:r>
              <a:rPr lang="en-US" sz="2000" b="1" dirty="0">
                <a:solidFill>
                  <a:srgbClr val="C00000"/>
                </a:solidFill>
              </a:rPr>
              <a:t>KBCZ 89.3 FM</a:t>
            </a:r>
            <a:endParaRPr lang="en-US" sz="2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C00000"/>
              </a:buClr>
              <a:buSzPts val="2400"/>
            </a:pPr>
            <a:r>
              <a:rPr lang="en-US" b="1" dirty="0">
                <a:solidFill>
                  <a:srgbClr val="FF0000"/>
                </a:solidFill>
              </a:rPr>
              <a:t>Spanish</a:t>
            </a:r>
          </a:p>
          <a:p>
            <a:pPr lvl="0" algn="ctr">
              <a:buClr>
                <a:srgbClr val="C00000"/>
              </a:buClr>
              <a:buSzPts val="2400"/>
            </a:pPr>
            <a:r>
              <a:rPr lang="en-US" b="1" dirty="0">
                <a:solidFill>
                  <a:srgbClr val="FF0000"/>
                </a:solidFill>
              </a:rPr>
              <a:t>KTGE - AM 1570 (Salinas)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KZSF - AM 1370 (San Jose)</a:t>
            </a:r>
            <a:endParaRPr b="1" dirty="0">
              <a:solidFill>
                <a:srgbClr val="FF000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A1A81-B3D7-A01C-04E4-83282B30F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67" y="1521229"/>
            <a:ext cx="2336814" cy="172242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2E2A58-B3E3-4F03-B341-D026EB62C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 &amp; Workplace Readiness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989969-CC76-4D25-A68B-A2451F9F1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7D608E-9B85-4CA7-A878-D7FC46C856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D139FB-9021-437A-BDEB-5125130EB1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5142" y="1605603"/>
            <a:ext cx="45893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</a:pPr>
            <a:r>
              <a:rPr lang="en-US" sz="28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Other Supply Kit items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Duct tape</a:t>
            </a:r>
          </a:p>
          <a:p>
            <a:pPr marL="571500" indent="-571500" fontAlgn="base">
              <a:spcBef>
                <a:spcPts val="400"/>
              </a:spcBef>
              <a:spcAft>
                <a:spcPts val="40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Scissors</a:t>
            </a:r>
          </a:p>
          <a:p>
            <a:pPr marL="571500" indent="-571500" fontAlgn="base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Garbage bags</a:t>
            </a:r>
          </a:p>
          <a:p>
            <a:pPr marL="571500" indent="-571500" fontAlgn="base">
              <a:spcBef>
                <a:spcPts val="4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Look at 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Table 4.4 for preparedness lists</a:t>
            </a:r>
            <a:endParaRPr lang="en-US" altLang="en-US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58" y="4125256"/>
            <a:ext cx="2189336" cy="193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0576FF9C-1087-EB48-8904-ED324B1ABD1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789025" y="5881860"/>
            <a:ext cx="1208760" cy="355600"/>
          </a:xfrm>
        </p:spPr>
        <p:txBody>
          <a:bodyPr/>
          <a:lstStyle/>
          <a:p>
            <a:r>
              <a:rPr lang="en-US" dirty="0"/>
              <a:t>PM 1-15 to17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784" y="1486606"/>
            <a:ext cx="3275216" cy="327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7A17F0-51D7-774F-85A8-BBA5D94BD62F}"/>
              </a:ext>
            </a:extLst>
          </p:cNvPr>
          <p:cNvSpPr/>
          <p:nvPr/>
        </p:nvSpPr>
        <p:spPr>
          <a:xfrm>
            <a:off x="5868784" y="3083961"/>
            <a:ext cx="1459668" cy="16556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If you can’t fix it with Duct tape, you didn’t use enough!</a:t>
            </a:r>
          </a:p>
        </p:txBody>
      </p:sp>
    </p:spTree>
    <p:extLst>
      <p:ext uri="{BB962C8B-B14F-4D97-AF65-F5344CB8AC3E}">
        <p14:creationId xmlns:p14="http://schemas.microsoft.com/office/powerpoint/2010/main" val="3672675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/>
              <a:t>Alerts</a:t>
            </a:r>
            <a:endParaRPr/>
          </a:p>
        </p:txBody>
      </p:sp>
      <p:sp>
        <p:nvSpPr>
          <p:cNvPr id="260" name="Google Shape;260;p12"/>
          <p:cNvSpPr txBox="1">
            <a:spLocks noGrp="1"/>
          </p:cNvSpPr>
          <p:nvPr>
            <p:ph type="body" idx="1"/>
          </p:nvPr>
        </p:nvSpPr>
        <p:spPr>
          <a:xfrm>
            <a:off x="1" y="1562793"/>
            <a:ext cx="5444837" cy="478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3200" dirty="0" err="1">
                <a:solidFill>
                  <a:srgbClr val="FF0000"/>
                </a:solidFill>
              </a:rPr>
              <a:t>CruzAware</a:t>
            </a:r>
            <a:endParaRPr dirty="0"/>
          </a:p>
          <a:p>
            <a:pPr marL="228594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Pts val="2800"/>
              <a:buChar char="•"/>
            </a:pPr>
            <a:r>
              <a:rPr lang="en-US" dirty="0">
                <a:solidFill>
                  <a:srgbClr val="000000"/>
                </a:solidFill>
              </a:rPr>
              <a:t>Register your cell phone or VOIP </a:t>
            </a:r>
            <a:r>
              <a:rPr lang="en-US" dirty="0" err="1">
                <a:solidFill>
                  <a:srgbClr val="000000"/>
                </a:solidFill>
              </a:rPr>
              <a:t>CruzAware.org</a:t>
            </a:r>
            <a:r>
              <a:rPr lang="en-US" dirty="0">
                <a:solidFill>
                  <a:srgbClr val="000000"/>
                </a:solidFill>
              </a:rPr>
              <a:t> to receive notification.</a:t>
            </a:r>
            <a:endParaRPr dirty="0"/>
          </a:p>
          <a:p>
            <a:pPr marL="228594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Pts val="2800"/>
              <a:buChar char="•"/>
            </a:pPr>
            <a:r>
              <a:rPr lang="en-US" dirty="0">
                <a:solidFill>
                  <a:srgbClr val="000000"/>
                </a:solidFill>
              </a:rPr>
              <a:t>Emergency situations or critical community alerts based on geographic area</a:t>
            </a:r>
          </a:p>
          <a:p>
            <a:pPr marL="228594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Pts val="280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28594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Pts val="2800"/>
              <a:buChar char="•"/>
            </a:pPr>
            <a:r>
              <a:rPr lang="en-US" dirty="0">
                <a:solidFill>
                  <a:srgbClr val="000000"/>
                </a:solidFill>
              </a:rPr>
              <a:t>Social Media – Facebook, Instagram, X</a:t>
            </a:r>
            <a:endParaRPr dirty="0"/>
          </a:p>
          <a:p>
            <a:pPr marL="228594" lvl="0" indent="-5079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Pts val="2800"/>
              <a:buNone/>
            </a:pPr>
            <a:endParaRPr sz="12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Pts val="2800"/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endParaRPr dirty="0"/>
          </a:p>
        </p:txBody>
      </p:sp>
      <p:sp>
        <p:nvSpPr>
          <p:cNvPr id="261" name="Google Shape;261;p12"/>
          <p:cNvSpPr txBox="1">
            <a:spLocks noGrp="1"/>
          </p:cNvSpPr>
          <p:nvPr>
            <p:ph type="body" idx="2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CERT Basic Training Unit 1: Disaster Preparedness</a:t>
            </a:r>
            <a:endParaRPr/>
          </a:p>
        </p:txBody>
      </p:sp>
      <p:sp>
        <p:nvSpPr>
          <p:cNvPr id="262" name="Google Shape;262;p12"/>
          <p:cNvSpPr txBox="1">
            <a:spLocks noGrp="1"/>
          </p:cNvSpPr>
          <p:nvPr>
            <p:ph type="body" idx="3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1-33</a:t>
            </a:r>
            <a:endParaRPr/>
          </a:p>
        </p:txBody>
      </p:sp>
      <p:sp>
        <p:nvSpPr>
          <p:cNvPr id="263" name="Google Shape;263;p12"/>
          <p:cNvSpPr txBox="1"/>
          <p:nvPr/>
        </p:nvSpPr>
        <p:spPr>
          <a:xfrm>
            <a:off x="5777345" y="1558636"/>
            <a:ext cx="3366655" cy="455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NIXLE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Register to receive alerts from Central Fire Protection District, SVPD, Watsonville PD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nixle.com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</a:rPr>
              <a:t>Community Connect  </a:t>
            </a:r>
            <a:r>
              <a:rPr lang="en-US" sz="2400" dirty="0" err="1"/>
              <a:t>ScottsValleyFire.com</a:t>
            </a:r>
            <a:endParaRPr sz="2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p12"/>
          <p:cNvCxnSpPr/>
          <p:nvPr/>
        </p:nvCxnSpPr>
        <p:spPr>
          <a:xfrm>
            <a:off x="5611091" y="1558636"/>
            <a:ext cx="0" cy="4648278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765EA1-1CCF-45E4-9FD8-1D251FBE400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0190" y="2178643"/>
            <a:ext cx="7886700" cy="1325563"/>
          </a:xfrm>
        </p:spPr>
        <p:txBody>
          <a:bodyPr/>
          <a:lstStyle/>
          <a:p>
            <a:pPr lvl="0">
              <a:spcBef>
                <a:spcPts val="1000"/>
              </a:spcBef>
            </a:pPr>
            <a:r>
              <a:rPr lang="en-US" sz="34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Unit 1: Disaster Preparedness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DD3DC-534F-4DED-8ED2-96590E95A8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4300" y="1638300"/>
            <a:ext cx="9144000" cy="725488"/>
          </a:xfrm>
        </p:spPr>
        <p:txBody>
          <a:bodyPr>
            <a:noAutofit/>
          </a:bodyPr>
          <a:lstStyle/>
          <a:p>
            <a:pPr lvl="0" algn="l" defTabSz="914400">
              <a:lnSpc>
                <a:spcPct val="100000"/>
              </a:lnSpc>
              <a:spcBef>
                <a:spcPts val="0"/>
              </a:spcBef>
            </a:pPr>
            <a:r>
              <a:rPr lang="en-US" sz="5000" dirty="0">
                <a:solidFill>
                  <a:srgbClr val="FFFFFF"/>
                </a:solidFill>
              </a:rPr>
              <a:t>CERT Basic Training</a:t>
            </a:r>
            <a:endParaRPr lang="en-US" sz="5000" b="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52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Alerts – Know Your Zone!</a:t>
            </a:r>
            <a:endParaRPr dirty="0"/>
          </a:p>
        </p:txBody>
      </p:sp>
      <p:sp>
        <p:nvSpPr>
          <p:cNvPr id="261" name="Google Shape;261;p12"/>
          <p:cNvSpPr txBox="1">
            <a:spLocks noGrp="1"/>
          </p:cNvSpPr>
          <p:nvPr>
            <p:ph type="body" idx="2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CERT Basic Training Unit 1: Disaster Preparedness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305D1-7728-5AE5-6AAF-6FF82D998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9" b="21545"/>
          <a:stretch/>
        </p:blipFill>
        <p:spPr>
          <a:xfrm>
            <a:off x="1429787" y="1617033"/>
            <a:ext cx="7428808" cy="449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DB7916-C745-5EF6-91C2-F049820D09D9}"/>
              </a:ext>
            </a:extLst>
          </p:cNvPr>
          <p:cNvSpPr txBox="1"/>
          <p:nvPr/>
        </p:nvSpPr>
        <p:spPr>
          <a:xfrm>
            <a:off x="6121993" y="1842655"/>
            <a:ext cx="2736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Protect.genasys.com</a:t>
            </a:r>
            <a:endParaRPr lang="en-US" sz="24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C579BA-FED1-0E11-A54A-96CBEA7514D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460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Alert Apps</a:t>
            </a:r>
            <a:endParaRPr dirty="0"/>
          </a:p>
        </p:txBody>
      </p:sp>
      <p:sp>
        <p:nvSpPr>
          <p:cNvPr id="260" name="Google Shape;260;p12"/>
          <p:cNvSpPr txBox="1">
            <a:spLocks noGrp="1"/>
          </p:cNvSpPr>
          <p:nvPr>
            <p:ph type="body" idx="1"/>
          </p:nvPr>
        </p:nvSpPr>
        <p:spPr>
          <a:xfrm>
            <a:off x="1" y="2095928"/>
            <a:ext cx="8568646" cy="424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r>
              <a:rPr lang="en-US" sz="2400" dirty="0">
                <a:hlinkClick r:id="rId3"/>
              </a:rPr>
              <a:t>https://</a:t>
            </a:r>
            <a:r>
              <a:rPr lang="en-US" sz="2400" dirty="0" err="1">
                <a:hlinkClick r:id="rId3"/>
              </a:rPr>
              <a:t>www.santacruzcountyca.gov</a:t>
            </a:r>
            <a:r>
              <a:rPr lang="en-US" sz="2400" dirty="0">
                <a:hlinkClick r:id="rId3"/>
              </a:rPr>
              <a:t>/OR3/</a:t>
            </a:r>
            <a:r>
              <a:rPr lang="en-US" sz="2400" dirty="0" err="1">
                <a:hlinkClick r:id="rId3"/>
              </a:rPr>
              <a:t>Response.aspx</a:t>
            </a:r>
            <a:endParaRPr sz="2400" dirty="0"/>
          </a:p>
        </p:txBody>
      </p:sp>
      <p:sp>
        <p:nvSpPr>
          <p:cNvPr id="261" name="Google Shape;261;p12"/>
          <p:cNvSpPr txBox="1">
            <a:spLocks noGrp="1"/>
          </p:cNvSpPr>
          <p:nvPr>
            <p:ph type="body" idx="2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CERT Basic Training Unit 1: Disaster Preparedness</a:t>
            </a:r>
            <a:endParaRPr/>
          </a:p>
        </p:txBody>
      </p:sp>
      <p:sp>
        <p:nvSpPr>
          <p:cNvPr id="262" name="Google Shape;262;p12"/>
          <p:cNvSpPr txBox="1">
            <a:spLocks noGrp="1"/>
          </p:cNvSpPr>
          <p:nvPr>
            <p:ph type="body" idx="3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1-33</a:t>
            </a: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2449BE-6047-7CF2-9529-45A7A7F887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"/>
          <a:stretch/>
        </p:blipFill>
        <p:spPr>
          <a:xfrm>
            <a:off x="202821" y="2424377"/>
            <a:ext cx="8738357" cy="11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548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"/>
          <p:cNvSpPr txBox="1">
            <a:spLocks noGrp="1"/>
          </p:cNvSpPr>
          <p:nvPr>
            <p:ph type="title"/>
          </p:nvPr>
        </p:nvSpPr>
        <p:spPr>
          <a:xfrm>
            <a:off x="315142" y="320678"/>
            <a:ext cx="5806851" cy="101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dirty="0"/>
              <a:t>Alert Apps</a:t>
            </a:r>
            <a:endParaRPr dirty="0"/>
          </a:p>
        </p:txBody>
      </p:sp>
      <p:sp>
        <p:nvSpPr>
          <p:cNvPr id="260" name="Google Shape;260;p12"/>
          <p:cNvSpPr txBox="1">
            <a:spLocks noGrp="1"/>
          </p:cNvSpPr>
          <p:nvPr>
            <p:ph type="body" idx="1"/>
          </p:nvPr>
        </p:nvSpPr>
        <p:spPr>
          <a:xfrm>
            <a:off x="1" y="2095928"/>
            <a:ext cx="8568646" cy="4248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3200" dirty="0" err="1">
                <a:solidFill>
                  <a:srgbClr val="FF0000"/>
                </a:solidFill>
              </a:rPr>
              <a:t>PulsePoint.org</a:t>
            </a:r>
            <a:endParaRPr lang="en-US" sz="3200" dirty="0">
              <a:solidFill>
                <a:srgbClr val="FF0000"/>
              </a:solidFill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</a:rPr>
              <a:t>Phone app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dirty="0"/>
              <a:t>Choose local agencies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lang="en-US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None/>
            </a:pPr>
            <a:endParaRPr dirty="0"/>
          </a:p>
        </p:txBody>
      </p:sp>
      <p:sp>
        <p:nvSpPr>
          <p:cNvPr id="261" name="Google Shape;261;p12"/>
          <p:cNvSpPr txBox="1">
            <a:spLocks noGrp="1"/>
          </p:cNvSpPr>
          <p:nvPr>
            <p:ph type="body" idx="2"/>
          </p:nvPr>
        </p:nvSpPr>
        <p:spPr>
          <a:xfrm>
            <a:off x="1429787" y="6385716"/>
            <a:ext cx="4438997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CERT Basic Training Unit 1: Disaster Preparedness</a:t>
            </a:r>
            <a:endParaRPr/>
          </a:p>
        </p:txBody>
      </p:sp>
      <p:sp>
        <p:nvSpPr>
          <p:cNvPr id="262" name="Google Shape;262;p12"/>
          <p:cNvSpPr txBox="1">
            <a:spLocks noGrp="1"/>
          </p:cNvSpPr>
          <p:nvPr>
            <p:ph type="body" idx="3"/>
          </p:nvPr>
        </p:nvSpPr>
        <p:spPr>
          <a:xfrm>
            <a:off x="7032567" y="6385716"/>
            <a:ext cx="1803862" cy="30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1200"/>
              <a:buNone/>
            </a:pPr>
            <a:r>
              <a:rPr lang="en-US"/>
              <a:t>1-33</a:t>
            </a:r>
            <a:endParaRPr/>
          </a:p>
        </p:txBody>
      </p:sp>
      <p:sp>
        <p:nvSpPr>
          <p:cNvPr id="263" name="Google Shape;263;p12"/>
          <p:cNvSpPr txBox="1"/>
          <p:nvPr/>
        </p:nvSpPr>
        <p:spPr>
          <a:xfrm>
            <a:off x="4873219" y="2616874"/>
            <a:ext cx="3366655" cy="116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276;p13">
            <a:extLst>
              <a:ext uri="{FF2B5EF4-FFF2-40B4-BE49-F238E27FC236}">
                <a16:creationId xmlns:a16="http://schemas.microsoft.com/office/drawing/2014/main" id="{D41F1DBE-266D-1740-9DA0-680125BEB5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4311" y="4219933"/>
            <a:ext cx="4130949" cy="1382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53388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EBDF0E-298F-4E94-9F8D-98C756DE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Escape Planning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E51164-5F6B-4DCB-96DB-C5710FF7A4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448431"/>
              </a:buClr>
            </a:pPr>
            <a:r>
              <a:rPr lang="en-US" sz="3200" dirty="0"/>
              <a:t>Consider access and functional needs of all individuals </a:t>
            </a:r>
          </a:p>
          <a:p>
            <a:pPr>
              <a:buClr>
                <a:srgbClr val="448431"/>
              </a:buClr>
            </a:pPr>
            <a:r>
              <a:rPr lang="en-US" sz="3200" dirty="0"/>
              <a:t>Inform all family members or  </a:t>
            </a:r>
          </a:p>
          <a:p>
            <a:pPr marL="0" indent="0">
              <a:buClr>
                <a:srgbClr val="448431"/>
              </a:buClr>
              <a:buNone/>
            </a:pPr>
            <a:r>
              <a:rPr lang="en-US" sz="3200" dirty="0"/>
              <a:t>   co-workers of the plan </a:t>
            </a:r>
          </a:p>
          <a:p>
            <a:pPr>
              <a:buClr>
                <a:srgbClr val="448431"/>
              </a:buClr>
            </a:pPr>
            <a:r>
              <a:rPr lang="en-US" sz="3200" dirty="0"/>
              <a:t>Practice escape drills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A825C-63FC-41C9-9494-2B6BE1CC33F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59777-A89A-484D-9D37-72B52BAD5F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03CD64-3C9C-4EEB-BECC-857FAB26B3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1-34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29787" y="4557598"/>
            <a:ext cx="1991296" cy="150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21C4C-2EDE-734C-9412-ADC8A6EAA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336" y="3091174"/>
            <a:ext cx="3982664" cy="27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740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A01907-04C9-4825-936E-2BEF49C5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Protective Actions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EBA577-B8CD-4243-A724-367EF74E3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altLang="en-US" sz="3200" kern="0" dirty="0">
                <a:solidFill>
                  <a:srgbClr val="000000"/>
                </a:solidFill>
                <a:latin typeface="Arial"/>
                <a:ea typeface="Geneva" charset="-128"/>
                <a:cs typeface="+mn-cs"/>
              </a:rPr>
              <a:t>Assess situation </a:t>
            </a: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altLang="en-US" sz="3200" kern="0" dirty="0">
                <a:solidFill>
                  <a:srgbClr val="000000"/>
                </a:solidFill>
                <a:latin typeface="Arial"/>
                <a:ea typeface="Geneva" charset="-128"/>
              </a:rPr>
              <a:t>Critical early decision in disasters</a:t>
            </a:r>
          </a:p>
          <a:p>
            <a:pPr marL="457200" lvl="1" indent="0" defTabSz="914400" fontAlgn="base">
              <a:spcBef>
                <a:spcPts val="0"/>
              </a:spcBef>
              <a:spcAft>
                <a:spcPct val="0"/>
              </a:spcAft>
              <a:buClr>
                <a:srgbClr val="006600"/>
              </a:buClr>
              <a:buNone/>
            </a:pPr>
            <a:r>
              <a:rPr lang="en-US" altLang="en-US" sz="3200" kern="0" dirty="0">
                <a:solidFill>
                  <a:srgbClr val="000000"/>
                </a:solidFill>
                <a:latin typeface="Arial"/>
                <a:ea typeface="Geneva" charset="-128"/>
              </a:rPr>
              <a:t> - evacuate or shelter in place?</a:t>
            </a:r>
          </a:p>
          <a:p>
            <a:pPr lvl="0" defTabSz="914400" fontAlgn="base">
              <a:spcBef>
                <a:spcPts val="900"/>
              </a:spcBef>
              <a:spcAft>
                <a:spcPts val="900"/>
              </a:spcAft>
              <a:buClr>
                <a:srgbClr val="006600"/>
              </a:buClr>
            </a:pPr>
            <a:r>
              <a:rPr lang="en-US" altLang="en-US" sz="3200" kern="0" dirty="0">
                <a:solidFill>
                  <a:srgbClr val="000000"/>
                </a:solidFill>
                <a:latin typeface="Arial"/>
                <a:ea typeface="Geneva" charset="-128"/>
                <a:cs typeface="+mn-cs"/>
              </a:rPr>
              <a:t>Seek clean air and protect breathing passages</a:t>
            </a: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altLang="en-US" sz="3200" kern="0" dirty="0">
                <a:solidFill>
                  <a:srgbClr val="000000"/>
                </a:solidFill>
                <a:latin typeface="Arial"/>
                <a:ea typeface="Geneva" charset="-128"/>
                <a:cs typeface="+mn-cs"/>
              </a:rPr>
              <a:t>Protect yourself from debris and                       signal for help if trapped</a:t>
            </a:r>
          </a:p>
          <a:p>
            <a:pPr lvl="0" defTabSz="914400" fontAlgn="base">
              <a:spcBef>
                <a:spcPts val="900"/>
              </a:spcBef>
              <a:spcAft>
                <a:spcPts val="900"/>
              </a:spcAft>
              <a:buClr>
                <a:srgbClr val="006600"/>
              </a:buClr>
            </a:pPr>
            <a:r>
              <a:rPr lang="en-US" altLang="en-US" sz="3200" kern="0" dirty="0">
                <a:solidFill>
                  <a:srgbClr val="000000"/>
                </a:solidFill>
                <a:latin typeface="Arial"/>
                <a:ea typeface="Geneva" charset="-128"/>
                <a:cs typeface="+mn-cs"/>
              </a:rPr>
              <a:t>Remove contaminants</a:t>
            </a:r>
          </a:p>
          <a:p>
            <a:pPr lvl="0" defTabSz="914400" fontAlgn="base">
              <a:spcBef>
                <a:spcPts val="0"/>
              </a:spcBef>
              <a:spcAft>
                <a:spcPct val="0"/>
              </a:spcAft>
              <a:buClr>
                <a:srgbClr val="006600"/>
              </a:buClr>
            </a:pPr>
            <a:r>
              <a:rPr lang="en-US" altLang="en-US" sz="3200" kern="0" dirty="0">
                <a:solidFill>
                  <a:srgbClr val="000000"/>
                </a:solidFill>
                <a:latin typeface="Arial"/>
                <a:ea typeface="Geneva" charset="-128"/>
                <a:cs typeface="+mn-cs"/>
              </a:rPr>
              <a:t>Practice good hygiene</a:t>
            </a:r>
            <a:endParaRPr lang="en-US" altLang="en-US" kern="0" dirty="0">
              <a:solidFill>
                <a:srgbClr val="000000"/>
              </a:solidFill>
              <a:latin typeface="Arial"/>
              <a:ea typeface="Geneva" charset="-128"/>
              <a:cs typeface="+mn-cs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52FFB-0455-486F-BF2A-F87FA84F48E0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07BD55-21DE-4275-AE2D-6E2F8F5B80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6601E3-8165-40B9-BD80-E7D787FE60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997AC-4F86-B5E2-FFBE-4A9BF1B2D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10" y="3409225"/>
            <a:ext cx="2526429" cy="24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39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0342A4-F718-4347-A8EF-0B7CCF6F0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B89849-CF36-48EF-85E7-647B984C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b="1" dirty="0"/>
              <a:t>Shelter in place: sealing a room</a:t>
            </a:r>
          </a:p>
          <a:p>
            <a:pPr lvl="1"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Identify internal room</a:t>
            </a:r>
          </a:p>
          <a:p>
            <a:pPr lvl="1"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Stay for several hours</a:t>
            </a:r>
          </a:p>
          <a:p>
            <a:pPr lvl="1"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Store supplies </a:t>
            </a:r>
          </a:p>
          <a:p>
            <a:pPr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b="1" dirty="0"/>
              <a:t>Shelter for extended stay</a:t>
            </a:r>
          </a:p>
          <a:p>
            <a:pPr lvl="1"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Stay for several days or up to 2 weeks</a:t>
            </a:r>
          </a:p>
          <a:p>
            <a:pPr lvl="1"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Store emergency supplies </a:t>
            </a:r>
          </a:p>
          <a:p>
            <a:pPr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b="1" dirty="0"/>
              <a:t>Mass care or community shelter</a:t>
            </a:r>
          </a:p>
          <a:p>
            <a:pPr lvl="1"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Take 3-day disaster kits</a:t>
            </a:r>
          </a:p>
          <a:p>
            <a:pPr lvl="1">
              <a:spcBef>
                <a:spcPts val="400"/>
              </a:spcBef>
              <a:buClr>
                <a:schemeClr val="accent6">
                  <a:lumMod val="75000"/>
                </a:schemeClr>
              </a:buClr>
            </a:pPr>
            <a:r>
              <a:rPr lang="en-US" dirty="0"/>
              <a:t>Shelters provide some supplies </a:t>
            </a:r>
          </a:p>
          <a:p>
            <a:pPr>
              <a:spcBef>
                <a:spcPts val="400"/>
              </a:spcBef>
            </a:pPr>
            <a:endParaRPr lang="en-US" dirty="0"/>
          </a:p>
          <a:p>
            <a:pPr lvl="1">
              <a:spcBef>
                <a:spcPts val="400"/>
              </a:spcBef>
            </a:pPr>
            <a:endParaRPr lang="en-US" dirty="0"/>
          </a:p>
          <a:p>
            <a:pPr>
              <a:spcBef>
                <a:spcPts val="400"/>
              </a:spcBef>
            </a:pP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6271C-4679-4F84-B266-134FC9082CE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54959-D18E-4615-9358-3DC8F8DFF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A73EA0-9388-431C-8373-CF43AC2B46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1-36</a:t>
            </a:r>
          </a:p>
        </p:txBody>
      </p:sp>
    </p:spTree>
    <p:extLst>
      <p:ext uri="{BB962C8B-B14F-4D97-AF65-F5344CB8AC3E}">
        <p14:creationId xmlns:p14="http://schemas.microsoft.com/office/powerpoint/2010/main" val="12028604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7525BB-38E6-4EE0-99CC-8CA1C4FB4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6E75ED8-1CD4-4104-8F6E-9F47CA9A1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Mitigation is the reduction of loss of life and property by lessening the impact of disasters and includes any activity that prevents an emergency or reduces effects of hazards </a:t>
            </a:r>
          </a:p>
          <a:p>
            <a:pPr>
              <a:buClr>
                <a:srgbClr val="448431"/>
              </a:buClr>
            </a:pPr>
            <a:r>
              <a:rPr lang="en-US" dirty="0"/>
              <a:t>CERT members should have adequate homeowners / renters coverage 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Consider additional insurance if in a high hazard area </a:t>
            </a:r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09EF20-410D-4189-BBC5-A8B775750723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047DF9-8EA4-4B46-906D-FE36B1A7C0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ADA2276-B5E2-4080-8C7E-CFE7DAB77D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1-37</a:t>
            </a:r>
          </a:p>
        </p:txBody>
      </p:sp>
    </p:spTree>
    <p:extLst>
      <p:ext uri="{BB962C8B-B14F-4D97-AF65-F5344CB8AC3E}">
        <p14:creationId xmlns:p14="http://schemas.microsoft.com/office/powerpoint/2010/main" val="4243268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D147A-BF64-4470-8293-533FF2BCC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Damage Related to Structure Type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1A44FB-6868-443E-BC17-98BB4314E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altLang="en-US" sz="3200" dirty="0"/>
              <a:t>Types of damage vary by structure</a:t>
            </a:r>
          </a:p>
          <a:p>
            <a:pPr>
              <a:buClr>
                <a:srgbClr val="448431"/>
              </a:buClr>
            </a:pPr>
            <a:r>
              <a:rPr lang="en-US" altLang="en-US" sz="3200" dirty="0"/>
              <a:t>You may not have opportunity to select type of structure when a disaster occurs</a:t>
            </a:r>
          </a:p>
          <a:p>
            <a:pPr>
              <a:buClr>
                <a:srgbClr val="448431"/>
              </a:buClr>
            </a:pPr>
            <a:r>
              <a:rPr lang="en-US" altLang="en-US" sz="3200" dirty="0"/>
              <a:t>Engineered buildings have performed well in most types of disasters</a:t>
            </a:r>
          </a:p>
          <a:p>
            <a:pPr>
              <a:buClr>
                <a:srgbClr val="448431"/>
              </a:buClr>
            </a:pPr>
            <a:r>
              <a:rPr lang="en-US" altLang="en-US" sz="3200" dirty="0"/>
              <a:t>Differences in hazards and mitigation between single-family homes and multiple-unit dwellings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239FFB-6972-462F-88BE-C840E69C624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1-8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44E20-D74C-476D-B88F-A80F9415C8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36EF1-FE7A-47FF-8162-7DD75506D3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1-38</a:t>
            </a:r>
          </a:p>
        </p:txBody>
      </p:sp>
    </p:spTree>
    <p:extLst>
      <p:ext uri="{BB962C8B-B14F-4D97-AF65-F5344CB8AC3E}">
        <p14:creationId xmlns:p14="http://schemas.microsoft.com/office/powerpoint/2010/main" val="3755119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D07661-0E73-48D3-B11F-A0930A2A8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Hazards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AD4639-2EBA-426C-9326-92FB4CACE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Gas line ruptures from water heaters or ranges displaced by shaking, water, or wind</a:t>
            </a:r>
          </a:p>
          <a:p>
            <a:pPr>
              <a:buClr>
                <a:srgbClr val="448431"/>
              </a:buClr>
            </a:pPr>
            <a:r>
              <a:rPr lang="en-US" dirty="0"/>
              <a:t>Damage from falling books, dishes, or other cabinet contents</a:t>
            </a:r>
          </a:p>
          <a:p>
            <a:pPr>
              <a:buClr>
                <a:srgbClr val="448431"/>
              </a:buClr>
            </a:pPr>
            <a:r>
              <a:rPr lang="en-US" dirty="0"/>
              <a:t>Risk of injury or electric shock from displaced appliances and office equipment</a:t>
            </a:r>
          </a:p>
          <a:p>
            <a:pPr>
              <a:buClr>
                <a:srgbClr val="448431"/>
              </a:buClr>
            </a:pPr>
            <a:r>
              <a:rPr lang="en-US" dirty="0"/>
              <a:t>Fire from faulty wiring, overloaded plugs, frayed electrical cords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220688-51B3-434D-B02A-A4B99851130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9C7005-D3B7-436B-B168-0D28D5C4E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FE91DD-D1CC-4382-A713-1FEE7BE02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1-40</a:t>
            </a:r>
          </a:p>
        </p:txBody>
      </p:sp>
    </p:spTree>
    <p:extLst>
      <p:ext uri="{BB962C8B-B14F-4D97-AF65-F5344CB8AC3E}">
        <p14:creationId xmlns:p14="http://schemas.microsoft.com/office/powerpoint/2010/main" val="27274098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BA9A79-A4DD-4663-9514-78770D6A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Structural Mitigation Measures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930FB-D97E-4201-9BE6-AFB4BB972CC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1811E8-9D74-408E-8A7C-8979A3CBE3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0FDA9-6B1D-45B2-9904-5E7C63A6BB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1-39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7DEED80-8B9D-489D-8676-D5E83C3B3AB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521229"/>
            <a:ext cx="6106441" cy="4781145"/>
          </a:xfrm>
          <a:prstGeom prst="rect">
            <a:avLst/>
          </a:prstGeom>
        </p:spPr>
        <p:txBody>
          <a:bodyPr>
            <a:norm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Secure house or mobile home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buNone/>
              <a:tabLst/>
              <a:defRPr/>
            </a:pPr>
            <a:r>
              <a:rPr lang="en-US" altLang="en-US" sz="3200" kern="0" dirty="0">
                <a:solidFill>
                  <a:sysClr val="windowText" lastClr="000000"/>
                </a:solidFill>
              </a:rPr>
              <a:t>  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 foundation or slab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Install trusses or hurricane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straps to reinforce roof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Strap propane tanks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buNone/>
              <a:tabLst/>
              <a:defRPr/>
            </a:pPr>
            <a:r>
              <a:rPr lang="en-US" altLang="en-US" sz="3200" kern="0" dirty="0">
                <a:solidFill>
                  <a:sysClr val="windowText" lastClr="000000"/>
                </a:solidFill>
              </a:rPr>
              <a:t>   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chimneys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Raise utilities above flood level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8431"/>
              </a:buClr>
              <a:buSzTx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Build a safe room</a:t>
            </a:r>
          </a:p>
        </p:txBody>
      </p:sp>
      <p:pic>
        <p:nvPicPr>
          <p:cNvPr id="8" name="Picture 2" descr="C:\Users\bchurchwell\Desktop\E010137.jpg">
            <a:extLst>
              <a:ext uri="{FF2B5EF4-FFF2-40B4-BE49-F238E27FC236}">
                <a16:creationId xmlns:a16="http://schemas.microsoft.com/office/drawing/2014/main" id="{F858F392-4500-46AC-A0AB-F65A1D6E3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95"/>
          <a:stretch/>
        </p:blipFill>
        <p:spPr bwMode="auto">
          <a:xfrm>
            <a:off x="7238999" y="1551681"/>
            <a:ext cx="1905001" cy="25284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Related image">
            <a:hlinkClick r:id="rId3"/>
            <a:extLst>
              <a:ext uri="{FF2B5EF4-FFF2-40B4-BE49-F238E27FC236}">
                <a16:creationId xmlns:a16="http://schemas.microsoft.com/office/drawing/2014/main" id="{27E12226-EE57-40FA-A898-F441D06F3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048" y="4087087"/>
            <a:ext cx="2549952" cy="169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17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558DBE-BAFC-402F-9A90-2DEF58971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Setting the Stage - History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C21DA49-5332-492B-B21E-718A70D7C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Mexico City Earthquake of 1985</a:t>
            </a:r>
          </a:p>
          <a:p>
            <a:r>
              <a:rPr lang="en-US" dirty="0"/>
              <a:t>CERTs are able to:</a:t>
            </a:r>
          </a:p>
          <a:p>
            <a:pPr marL="914400" lvl="1" indent="-457200">
              <a:buClr>
                <a:srgbClr val="448431"/>
              </a:buClr>
              <a:buFont typeface="Arial" pitchFamily="34" charset="0"/>
              <a:buChar char="•"/>
            </a:pPr>
            <a:r>
              <a:rPr lang="en-US" sz="2800" dirty="0"/>
              <a:t>Plan and prepare neighbors and communities for disasters</a:t>
            </a:r>
          </a:p>
          <a:p>
            <a:pPr marL="914400" lvl="1" indent="-457200">
              <a:buClr>
                <a:srgbClr val="448431"/>
              </a:buClr>
              <a:buFont typeface="Arial" pitchFamily="34" charset="0"/>
              <a:buChar char="•"/>
            </a:pPr>
            <a:r>
              <a:rPr lang="en-US" sz="2800" dirty="0"/>
              <a:t>Act as immediate responders in neighborhoods and community</a:t>
            </a:r>
          </a:p>
          <a:p>
            <a:pPr marL="914400" lvl="1" indent="-457200">
              <a:buClr>
                <a:srgbClr val="448431"/>
              </a:buClr>
              <a:buFont typeface="Arial" pitchFamily="34" charset="0"/>
              <a:buChar char="•"/>
            </a:pPr>
            <a:r>
              <a:rPr lang="en-US" sz="2800" dirty="0"/>
              <a:t>Assist professional responders using the Santa Cruz County CERT Operations and Activation Guide.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D75A5E-083B-4224-ADD2-C2E22FAA1B1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ACE6EB-4621-467A-80A5-D70F5BB021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	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13F3D83-0CBF-4E58-B06D-A28192D448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4149147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282C86-7CF9-4250-A8E5-7C91F50C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Non-Structural Mitigation Measures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8337B7-3747-4862-B329-0E3AEA396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altLang="en-US" dirty="0"/>
              <a:t>Anchor heavy furniture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Move beds away from tall bookcases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Secure appliances and office equipment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Childproof cabinet doors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Secure water heaters; have                                     flexible gas lines installed</a:t>
            </a:r>
          </a:p>
          <a:p>
            <a:pPr>
              <a:buClr>
                <a:srgbClr val="448431"/>
              </a:buClr>
            </a:pPr>
            <a:r>
              <a:rPr lang="en-US" altLang="en-US" dirty="0"/>
              <a:t>Locate and label gas, electricity                          and water shutoffs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8A8389-45C7-4B41-B519-20601943211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377EF-4BA8-46DA-AED9-93B1D9D7BB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E3A5E2-B9D1-48F2-AB6D-D5089FF01F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EE6425-59D1-426A-8284-D20C394CA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57" y="3120506"/>
            <a:ext cx="2331225" cy="277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653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D28FAE-EE8F-49F0-834B-C4BABA6B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Fortifying Your Home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8897AC-7BE7-49B7-804D-B6816CF66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Non-structural hazard mitigation:</a:t>
            </a:r>
          </a:p>
          <a:p>
            <a:pPr>
              <a:buClr>
                <a:srgbClr val="448431"/>
              </a:buClr>
            </a:pPr>
            <a:r>
              <a:rPr lang="en-US" dirty="0"/>
              <a:t>Home fires: Burglar bars and locks on outside window entries easy to open from the inside</a:t>
            </a:r>
          </a:p>
          <a:p>
            <a:pPr>
              <a:buClr>
                <a:srgbClr val="448431"/>
              </a:buClr>
            </a:pPr>
            <a:r>
              <a:rPr lang="en-US" dirty="0"/>
              <a:t>Landslides: Flexible fittings are more breakage resistant</a:t>
            </a:r>
          </a:p>
          <a:p>
            <a:pPr>
              <a:buClr>
                <a:srgbClr val="448431"/>
              </a:buClr>
            </a:pPr>
            <a:r>
              <a:rPr lang="en-US" dirty="0"/>
              <a:t>Wildfires: Reduce fuel sources</a:t>
            </a:r>
          </a:p>
          <a:p>
            <a:pPr lvl="1">
              <a:buClr>
                <a:srgbClr val="448431"/>
              </a:buClr>
            </a:pPr>
            <a:r>
              <a:rPr lang="en-US" dirty="0"/>
              <a:t>Avoid wooden shakes and shingles</a:t>
            </a:r>
          </a:p>
          <a:p>
            <a:pPr lvl="1">
              <a:buClr>
                <a:srgbClr val="448431"/>
              </a:buClr>
            </a:pPr>
            <a:r>
              <a:rPr lang="en-US" sz="2400" dirty="0"/>
              <a:t>Clear flammable vegetation up to 30 feet from home and remove climbing vines from walls of home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DD932C-A248-4962-A845-D3D22C5A9D0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05A9B-28AE-4D16-BDEA-D53F33A97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AE787-7FF2-4507-9453-4C57B195DF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1-42</a:t>
            </a:r>
          </a:p>
        </p:txBody>
      </p:sp>
    </p:spTree>
    <p:extLst>
      <p:ext uri="{BB962C8B-B14F-4D97-AF65-F5344CB8AC3E}">
        <p14:creationId xmlns:p14="http://schemas.microsoft.com/office/powerpoint/2010/main" val="117327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D28FAE-EE8F-49F0-834B-C4BABA6BC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42" y="320678"/>
            <a:ext cx="6563640" cy="1017672"/>
          </a:xfrm>
        </p:spPr>
        <p:txBody>
          <a:bodyPr>
            <a:normAutofit fontScale="90000"/>
          </a:bodyPr>
          <a:lstStyle/>
          <a:p>
            <a:r>
              <a:rPr lang="en-US" dirty="0"/>
              <a:t>Wildfire Mitigation Suggestions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8897AC-7BE7-49B7-804D-B6816CF66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05A9B-28AE-4D16-BDEA-D53F33A976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FAE787-7FF2-4507-9453-4C57B195DF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1-43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473" y="1612604"/>
            <a:ext cx="76061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Geneva" charset="-128"/>
                <a:cs typeface="Arial" pitchFamily="34" charset="0"/>
              </a:rPr>
              <a:t>Clean roofs and gutters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Geneva" charset="-128"/>
                <a:cs typeface="Arial" pitchFamily="34" charset="0"/>
              </a:rPr>
              <a:t>Remove dead limbs, leaves and other litter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Geneva" charset="-128"/>
                <a:cs typeface="Arial" pitchFamily="34" charset="0"/>
              </a:rPr>
              <a:t>Mow dry grass and weeds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Geneva" charset="-128"/>
                <a:cs typeface="Arial" pitchFamily="34" charset="0"/>
              </a:rPr>
              <a:t>Maintain irrigated greenbelt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Geneva" charset="-128"/>
                <a:cs typeface="Arial" pitchFamily="34" charset="0"/>
              </a:rPr>
              <a:t>Prune branches to above 20 feet from the ground (reduce ladder fuel)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Arial" pitchFamily="34" charset="0"/>
                <a:ea typeface="Geneva" charset="-128"/>
                <a:cs typeface="Arial" pitchFamily="34" charset="0"/>
              </a:rPr>
              <a:t>Stack firewood / combustible materials away from the house</a:t>
            </a:r>
          </a:p>
        </p:txBody>
      </p:sp>
    </p:spTree>
    <p:extLst>
      <p:ext uri="{BB962C8B-B14F-4D97-AF65-F5344CB8AC3E}">
        <p14:creationId xmlns:p14="http://schemas.microsoft.com/office/powerpoint/2010/main" val="2961675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9C0302-2593-46EB-BECD-EF84B3D3C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Involved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BC9435-3E97-46DE-8AE6-4FB755E71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3787301" cy="4781145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00B050"/>
                </a:solidFill>
              </a:rPr>
              <a:t>Preparedness</a:t>
            </a:r>
            <a:r>
              <a:rPr lang="en-US" altLang="en-US" dirty="0"/>
              <a:t> requires active participation from all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Talk to friends and family about hazards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Ask about emergency planning outside the home</a:t>
            </a:r>
          </a:p>
          <a:p>
            <a:pPr lvl="1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Make sure those in charge have a plan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72C76F-CE06-4234-AD5B-AFFE5E949FC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70D51C-57B2-4200-B953-A72E3466E9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883D88-0DA4-4381-B213-370A4F2520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0" y="1581665"/>
            <a:ext cx="43990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Training</a:t>
            </a:r>
            <a:r>
              <a:rPr lang="en-US" altLang="en-US" sz="2800" dirty="0">
                <a:latin typeface="Arial" pitchFamily="34" charset="0"/>
                <a:cs typeface="Arial" pitchFamily="34" charset="0"/>
              </a:rPr>
              <a:t> provides skills needed to help others and keep skills current</a:t>
            </a:r>
          </a:p>
          <a:p>
            <a:pPr marL="800100" lvl="1" indent="-342900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CERT program provides training, practice, and connection to others</a:t>
            </a:r>
          </a:p>
          <a:p>
            <a:pPr marL="800100" lvl="1" indent="-342900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Participate in drills and exercises</a:t>
            </a:r>
          </a:p>
          <a:p>
            <a:pPr marL="800100" lvl="1" indent="-342900"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itchFamily="34" charset="0"/>
                <a:cs typeface="Arial" pitchFamily="34" charset="0"/>
              </a:rPr>
              <a:t>Talk to friends / family about volunteering</a:t>
            </a:r>
          </a:p>
        </p:txBody>
      </p:sp>
    </p:spTree>
    <p:extLst>
      <p:ext uri="{BB962C8B-B14F-4D97-AF65-F5344CB8AC3E}">
        <p14:creationId xmlns:p14="http://schemas.microsoft.com/office/powerpoint/2010/main" val="37876707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E20925-4F11-4396-ADBB-F7DBE0558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 in Action</a:t>
            </a:r>
          </a:p>
        </p:txBody>
      </p:sp>
      <p:pic>
        <p:nvPicPr>
          <p:cNvPr id="9" name="Picture 8" descr="Photo: CERT members discuss work outside.">
            <a:extLst>
              <a:ext uri="{FF2B5EF4-FFF2-40B4-BE49-F238E27FC236}">
                <a16:creationId xmlns:a16="http://schemas.microsoft.com/office/drawing/2014/main" id="{23D69015-8F02-495B-B56D-5115CA3694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847" y="1575877"/>
            <a:ext cx="2404153" cy="1652855"/>
          </a:xfrm>
          <a:prstGeom prst="rect">
            <a:avLst/>
          </a:prstGeom>
        </p:spPr>
      </p:pic>
      <p:pic>
        <p:nvPicPr>
          <p:cNvPr id="11" name="Picture 10" descr="Photo: CERT members holding a staff meeting to discuss response operations.">
            <a:extLst>
              <a:ext uri="{FF2B5EF4-FFF2-40B4-BE49-F238E27FC236}">
                <a16:creationId xmlns:a16="http://schemas.microsoft.com/office/drawing/2014/main" id="{ECC7E1AC-BE98-4500-AAFD-D9B18195D4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768" y="4463236"/>
            <a:ext cx="2120309" cy="141862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EC9E53-5133-4DCF-A540-AE66EDC5D83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F1011C-3726-434E-8110-38B1CB18E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F02D11-0B67-4FA8-ADE4-EA677C9BB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1-45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083" y="1602607"/>
            <a:ext cx="6701685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377">
              <a:spcBef>
                <a:spcPts val="60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CERTs respond post-disaster by:</a:t>
            </a:r>
          </a:p>
          <a:p>
            <a:pPr marL="457200" lvl="0" indent="-457200" defTabSz="914377">
              <a:spcBef>
                <a:spcPts val="60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Treating life-threatening injuries until </a:t>
            </a:r>
          </a:p>
          <a:p>
            <a:pPr lvl="0" defTabSz="914377">
              <a:spcBef>
                <a:spcPts val="600"/>
              </a:spcBef>
              <a:buClr>
                <a:srgbClr val="448431"/>
              </a:buClr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professional assistance is available</a:t>
            </a:r>
          </a:p>
          <a:p>
            <a:pPr marL="457200" lvl="0" indent="-457200" defTabSz="914377">
              <a:spcBef>
                <a:spcPts val="60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disaster survivors cope with their </a:t>
            </a:r>
          </a:p>
          <a:p>
            <a:pPr lvl="0" defTabSz="914377">
              <a:spcBef>
                <a:spcPts val="600"/>
              </a:spcBef>
              <a:buClr>
                <a:srgbClr val="448431"/>
              </a:buClr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emotional stressors</a:t>
            </a:r>
          </a:p>
          <a:p>
            <a:pPr marL="457200" lvl="0" indent="-457200" defTabSz="914377">
              <a:spcBef>
                <a:spcPts val="60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Locating and turning off utilities if safe to   do so</a:t>
            </a:r>
          </a:p>
          <a:p>
            <a:pPr marL="457200" lvl="0" indent="-457200" defTabSz="914377">
              <a:spcBef>
                <a:spcPts val="60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Extinguishing small fires</a:t>
            </a:r>
          </a:p>
          <a:p>
            <a:pPr marL="457200" lvl="0" indent="-457200" defTabSz="914377">
              <a:spcBef>
                <a:spcPts val="60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Conducting light search and rescue </a:t>
            </a:r>
          </a:p>
          <a:p>
            <a:pPr marL="457200" lvl="0" indent="-457200" defTabSz="914377">
              <a:spcBef>
                <a:spcPts val="600"/>
              </a:spcBef>
              <a:buClr>
                <a:srgbClr val="448431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operations </a:t>
            </a:r>
          </a:p>
        </p:txBody>
      </p:sp>
    </p:spTree>
    <p:extLst>
      <p:ext uri="{BB962C8B-B14F-4D97-AF65-F5344CB8AC3E}">
        <p14:creationId xmlns:p14="http://schemas.microsoft.com/office/powerpoint/2010/main" val="1625647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B42A69-CB18-4518-AF52-DC53147F7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Personal Protective Equipment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50CD7F-CC89-4CE8-94FB-2552A23B0A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Helmet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Goggles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N-95 Mask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Gloves (work and non-latex)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Sturdy shoes or work boots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Reflective vest</a:t>
            </a:r>
          </a:p>
        </p:txBody>
      </p:sp>
      <p:pic>
        <p:nvPicPr>
          <p:cNvPr id="9" name="Content Placeholder 7" descr="Photo depicts examples of Personal Protective Equipment, including work boots, goggles, a flashlight, a helmet, an N95 MASK, gloves (work and non-latex), and a backpack. ">
            <a:extLst>
              <a:ext uri="{FF2B5EF4-FFF2-40B4-BE49-F238E27FC236}">
                <a16:creationId xmlns:a16="http://schemas.microsoft.com/office/drawing/2014/main" id="{162F640F-F759-4A49-B246-AB0E131C9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381" y="1846967"/>
            <a:ext cx="3702372" cy="275004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13B10D-CD53-4AC3-9CA5-5ECDB1E85CD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33419-3755-484D-B8A2-A3B2DB37BE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BDA40CE-C1E2-49D6-A1BB-1B9D4A0A1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1-46</a:t>
            </a:r>
          </a:p>
        </p:txBody>
      </p:sp>
    </p:spTree>
    <p:extLst>
      <p:ext uri="{BB962C8B-B14F-4D97-AF65-F5344CB8AC3E}">
        <p14:creationId xmlns:p14="http://schemas.microsoft.com/office/powerpoint/2010/main" val="214684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03A30C-7DD9-4468-AD8C-7C122010E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Non-Disaster Roles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B4DD5C-2AD0-4399-986C-7E7B92FA6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142" y="1521229"/>
            <a:ext cx="4257644" cy="4758287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buClr>
                <a:srgbClr val="448431"/>
              </a:buClr>
            </a:pPr>
            <a:r>
              <a:rPr lang="en-US" sz="2400" dirty="0"/>
              <a:t>Identify and aide neighbors/ coworkers who might need assistance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448431"/>
              </a:buClr>
            </a:pPr>
            <a:r>
              <a:rPr lang="en-US" sz="2400" dirty="0"/>
              <a:t>Distribute preparedness materials; do demos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448431"/>
              </a:buClr>
            </a:pPr>
            <a:r>
              <a:rPr lang="en-US" sz="2400" dirty="0"/>
              <a:t>Staff first aid booths at special events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448431"/>
              </a:buClr>
            </a:pPr>
            <a:r>
              <a:rPr lang="en-US" sz="2400" dirty="0"/>
              <a:t>Participate in parade route management 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448431"/>
              </a:buClr>
            </a:pPr>
            <a:r>
              <a:rPr lang="en-US" sz="2400" dirty="0"/>
              <a:t>Distribute community health information</a:t>
            </a:r>
          </a:p>
          <a:p>
            <a:pPr>
              <a:lnSpc>
                <a:spcPct val="110000"/>
              </a:lnSpc>
              <a:spcBef>
                <a:spcPts val="600"/>
              </a:spcBef>
              <a:buClr>
                <a:srgbClr val="448431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pic>
        <p:nvPicPr>
          <p:cNvPr id="15" name="Content Placeholder 7" descr="Photo: CERT members at an event provide information at a table to local residents.">
            <a:extLst>
              <a:ext uri="{FF2B5EF4-FFF2-40B4-BE49-F238E27FC236}">
                <a16:creationId xmlns:a16="http://schemas.microsoft.com/office/drawing/2014/main" id="{755F19B0-B574-4EAD-A5B8-9F96DA50E0F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86" y="1985551"/>
            <a:ext cx="4380305" cy="3521397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0F9A688-584B-47D1-82F7-49259C9597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1-24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6D9C5-78DA-493A-BE07-BC3A30625C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E87E032-3140-4FFB-BDFC-DB02689E9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1-47</a:t>
            </a:r>
          </a:p>
        </p:txBody>
      </p:sp>
    </p:spTree>
    <p:extLst>
      <p:ext uri="{BB962C8B-B14F-4D97-AF65-F5344CB8AC3E}">
        <p14:creationId xmlns:p14="http://schemas.microsoft.com/office/powerpoint/2010/main" val="39764231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20BBFB9-0A42-48AC-A5E8-C37326AF2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Protection for Disaster Workers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247B79-B0D0-4AD3-A16F-FA4E79B3B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CERT members are generally protected by:</a:t>
            </a:r>
          </a:p>
          <a:p>
            <a:pPr>
              <a:buClr>
                <a:srgbClr val="448431"/>
              </a:buClr>
            </a:pPr>
            <a:r>
              <a:rPr lang="en-US" dirty="0"/>
              <a:t>“Good Samaritan” laws</a:t>
            </a:r>
          </a:p>
          <a:p>
            <a:pPr>
              <a:buClr>
                <a:srgbClr val="448431"/>
              </a:buClr>
            </a:pPr>
            <a:r>
              <a:rPr lang="en-US" dirty="0"/>
              <a:t>Volunteer Protection Act of 1997</a:t>
            </a:r>
          </a:p>
          <a:p>
            <a:pPr>
              <a:buClr>
                <a:srgbClr val="448431"/>
              </a:buClr>
            </a:pPr>
            <a:r>
              <a:rPr lang="en-US" dirty="0"/>
              <a:t>Relevant state statutes</a:t>
            </a:r>
          </a:p>
          <a:p>
            <a:pPr>
              <a:buClr>
                <a:srgbClr val="448431"/>
              </a:buClr>
            </a:pPr>
            <a:r>
              <a:rPr lang="en-US" dirty="0"/>
              <a:t>DSW liability insurance </a:t>
            </a:r>
          </a:p>
          <a:p>
            <a:pPr>
              <a:buClr>
                <a:srgbClr val="448431"/>
              </a:buClr>
            </a:pPr>
            <a:endParaRPr lang="en-US" dirty="0"/>
          </a:p>
          <a:p>
            <a:pPr>
              <a:buClr>
                <a:srgbClr val="448431"/>
              </a:buClr>
            </a:pPr>
            <a:r>
              <a:rPr lang="en-US" dirty="0"/>
              <a:t>Not liable for civil damages if acting</a:t>
            </a:r>
          </a:p>
          <a:p>
            <a:pPr marL="0" indent="0">
              <a:buClr>
                <a:srgbClr val="448431"/>
              </a:buClr>
              <a:buNone/>
            </a:pPr>
            <a:r>
              <a:rPr lang="en-US" dirty="0"/>
              <a:t>    in good faith as trained, without payment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1CE570-58B5-4114-8AA9-ABACBDE117E9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BEF90-C7F7-4929-A8E5-34F6F8D88C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B20D90-7332-4987-8DA8-9AFD6D583C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A2D908-8AF2-E441-9B47-D4A9ACE64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845" y="1974574"/>
            <a:ext cx="3014350" cy="2657936"/>
          </a:xfrm>
          <a:prstGeom prst="rect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70856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3443F6-C9D1-4D28-A509-F729E310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Additional Training &amp; Resources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D25D6B-011B-4F9F-9005-72A609CDD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Map Your Neighborhood</a:t>
            </a:r>
          </a:p>
          <a:p>
            <a:pPr>
              <a:buClr>
                <a:srgbClr val="448431"/>
              </a:buClr>
            </a:pPr>
            <a:r>
              <a:rPr lang="en-US"/>
              <a:t>Firewise</a:t>
            </a:r>
            <a:endParaRPr lang="en-US" dirty="0"/>
          </a:p>
          <a:p>
            <a:pPr>
              <a:buClr>
                <a:srgbClr val="448431"/>
              </a:buClr>
            </a:pPr>
            <a:r>
              <a:rPr lang="en-US" dirty="0"/>
              <a:t>Advanced first aid</a:t>
            </a:r>
          </a:p>
          <a:p>
            <a:pPr>
              <a:buClr>
                <a:srgbClr val="448431"/>
              </a:buClr>
            </a:pPr>
            <a:r>
              <a:rPr lang="en-US" dirty="0"/>
              <a:t>Animal issues in disasters</a:t>
            </a:r>
          </a:p>
          <a:p>
            <a:pPr>
              <a:buClr>
                <a:srgbClr val="448431"/>
              </a:buClr>
            </a:pPr>
            <a:r>
              <a:rPr lang="en-US" dirty="0"/>
              <a:t>Automated External Defibrillator (AED) use</a:t>
            </a:r>
          </a:p>
          <a:p>
            <a:pPr>
              <a:buClr>
                <a:srgbClr val="448431"/>
              </a:buClr>
            </a:pPr>
            <a:r>
              <a:rPr lang="en-US" dirty="0"/>
              <a:t>Community relations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5BC726-CDF9-428B-9A72-79AB62A904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57764" y="1586986"/>
            <a:ext cx="4256858" cy="4758287"/>
          </a:xfrm>
        </p:spPr>
        <p:txBody>
          <a:bodyPr/>
          <a:lstStyle/>
          <a:p>
            <a:pPr>
              <a:buClr>
                <a:srgbClr val="448431"/>
              </a:buClr>
            </a:pPr>
            <a:r>
              <a:rPr lang="en-US" dirty="0"/>
              <a:t>CPR skills</a:t>
            </a:r>
          </a:p>
          <a:p>
            <a:pPr>
              <a:buClr>
                <a:srgbClr val="448431"/>
              </a:buClr>
            </a:pPr>
            <a:r>
              <a:rPr lang="en-US" dirty="0"/>
              <a:t>Debris removal</a:t>
            </a:r>
          </a:p>
          <a:p>
            <a:pPr>
              <a:buClr>
                <a:srgbClr val="448431"/>
              </a:buClr>
            </a:pPr>
            <a:r>
              <a:rPr lang="en-US" dirty="0"/>
              <a:t>Special needs concerns</a:t>
            </a:r>
          </a:p>
          <a:p>
            <a:pPr>
              <a:buClr>
                <a:srgbClr val="448431"/>
              </a:buClr>
            </a:pPr>
            <a:r>
              <a:rPr lang="en-US" dirty="0"/>
              <a:t>Traffic/crowd control</a:t>
            </a:r>
          </a:p>
          <a:p>
            <a:pPr>
              <a:buClr>
                <a:srgbClr val="448431"/>
              </a:buClr>
            </a:pPr>
            <a:r>
              <a:rPr lang="en-US" dirty="0"/>
              <a:t>Utilities control</a:t>
            </a:r>
          </a:p>
          <a:p>
            <a:pPr>
              <a:buClr>
                <a:srgbClr val="448431"/>
              </a:buClr>
            </a:pPr>
            <a:r>
              <a:rPr lang="en-US" dirty="0"/>
              <a:t>Online courses (FEMA,</a:t>
            </a:r>
          </a:p>
          <a:p>
            <a:pPr marL="0" indent="0">
              <a:buClr>
                <a:srgbClr val="448431"/>
              </a:buClr>
              <a:buNone/>
            </a:pPr>
            <a:r>
              <a:rPr lang="en-US" dirty="0"/>
              <a:t>   Red Cross)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97A416-DC7E-43AF-AA61-7A0CF97FAAD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1-26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EC0EA6-C3B9-4874-8F15-686F9CB089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2B8195-78F6-468B-A3F7-45CBE25653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1-49</a:t>
            </a:r>
          </a:p>
        </p:txBody>
      </p:sp>
    </p:spTree>
    <p:extLst>
      <p:ext uri="{BB962C8B-B14F-4D97-AF65-F5344CB8AC3E}">
        <p14:creationId xmlns:p14="http://schemas.microsoft.com/office/powerpoint/2010/main" val="3722028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6F727E9-1FFB-4D9E-A23D-2502A1EB6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Summary</a:t>
            </a:r>
            <a:r>
              <a:rPr lang="en-US" sz="800" dirty="0"/>
              <a:t> </a:t>
            </a:r>
            <a:r>
              <a:rPr lang="en-US" sz="800" dirty="0">
                <a:solidFill>
                  <a:srgbClr val="448431"/>
                </a:solidFill>
              </a:rPr>
              <a:t>(Unit 1)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804122-EFC5-4C1E-8AE2-B3D558992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You should now be able to:</a:t>
            </a:r>
          </a:p>
          <a:p>
            <a:pPr>
              <a:buClr>
                <a:srgbClr val="448431"/>
              </a:buClr>
            </a:pPr>
            <a:r>
              <a:rPr lang="en-US" dirty="0"/>
              <a:t>Identify roles and responsibilities for community preparedness</a:t>
            </a:r>
          </a:p>
          <a:p>
            <a:pPr>
              <a:buClr>
                <a:srgbClr val="448431"/>
              </a:buClr>
            </a:pPr>
            <a:r>
              <a:rPr lang="en-US" dirty="0"/>
              <a:t>Describe types of hazards that affect communities, people, health, and infrastructure</a:t>
            </a:r>
          </a:p>
          <a:p>
            <a:pPr>
              <a:buClr>
                <a:srgbClr val="448431"/>
              </a:buClr>
            </a:pPr>
            <a:r>
              <a:rPr lang="en-US" dirty="0"/>
              <a:t>Take personal and organizational preparedness actions</a:t>
            </a:r>
          </a:p>
          <a:p>
            <a:pPr>
              <a:buClr>
                <a:srgbClr val="448431"/>
              </a:buClr>
            </a:pPr>
            <a:r>
              <a:rPr lang="en-US" dirty="0"/>
              <a:t>Describe functions of CERTs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930719-2A41-4A2D-A0B2-3953339E69E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3E8AD7F-14F1-4F9A-9413-30A08D56D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F23A80-1706-4B16-9526-419B01DFCF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1-50</a:t>
            </a:r>
          </a:p>
        </p:txBody>
      </p:sp>
    </p:spTree>
    <p:extLst>
      <p:ext uri="{BB962C8B-B14F-4D97-AF65-F5344CB8AC3E}">
        <p14:creationId xmlns:p14="http://schemas.microsoft.com/office/powerpoint/2010/main" val="101466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23CAE70-0E41-4894-9302-2C1D48ECB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Preview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AB96F-4A90-4CD9-A88F-95868CE39CA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Pg 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93906-0CE4-41AE-B731-1276AD85E0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322D01-016D-46ED-9AC8-615CBF9D95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1-5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F7A941-28C6-4371-B41C-225FC5E2CA7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543000"/>
            <a:ext cx="4735829" cy="3293209"/>
          </a:xfrm>
          <a:prstGeom prst="rect">
            <a:avLst/>
          </a:prstGeom>
          <a:solidFill>
            <a:srgbClr val="00863D"/>
          </a:solidFill>
        </p:spPr>
        <p:txBody>
          <a:bodyPr wrap="square" rtlCol="0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</a:rPr>
              <a:t>Disaster Preparedness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</a:rPr>
              <a:t>CERT Organization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</a:rPr>
              <a:t>Medical Operations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</a:rPr>
              <a:t>Disaster Psychology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</a:rPr>
              <a:t>Fire Safety &amp; Utilities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</a:rPr>
              <a:t>CERT &amp; Terrorism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600" b="1" dirty="0">
                <a:solidFill>
                  <a:srgbClr val="FFFFFF"/>
                </a:solidFill>
              </a:rPr>
              <a:t>Light Search and Rescue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600" b="1" dirty="0">
                <a:solidFill>
                  <a:srgbClr val="FFFFFF"/>
                </a:solidFill>
              </a:rPr>
              <a:t>Practical and Test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2025"/>
            <a:ext cx="4833256" cy="1085025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514" y="3886892"/>
            <a:ext cx="1779021" cy="1970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3906CB-8E73-4A65-1F3C-0A9A1221F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84" y="1542999"/>
            <a:ext cx="2083551" cy="2627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18863-F469-4AB4-AECA-7943F8D0E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47" y="1542999"/>
            <a:ext cx="2296737" cy="2899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4D7DF5-C2C8-E8A0-87E2-17C92F2CA2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10636" r="9031" b="12181"/>
          <a:stretch/>
        </p:blipFill>
        <p:spPr>
          <a:xfrm>
            <a:off x="4753247" y="3773069"/>
            <a:ext cx="2601268" cy="215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52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5B261F-4FA7-4AF0-9C74-980784BB9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Homework Assignment</a:t>
            </a:r>
            <a:r>
              <a:rPr lang="en-US" sz="800" dirty="0"/>
              <a:t> </a:t>
            </a:r>
            <a:r>
              <a:rPr lang="en-US" sz="800" dirty="0">
                <a:solidFill>
                  <a:srgbClr val="448431"/>
                </a:solidFill>
              </a:rPr>
              <a:t>(Unit 1)</a:t>
            </a:r>
            <a:endParaRPr lang="en-US" dirty="0">
              <a:solidFill>
                <a:srgbClr val="44843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0FD700-6E0D-4BEC-8D49-5BA410DC5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448431"/>
              </a:buClr>
            </a:pPr>
            <a:r>
              <a:rPr lang="en-US" altLang="en-US" sz="3200" dirty="0"/>
              <a:t>Review detailed information for Unit 1</a:t>
            </a:r>
          </a:p>
          <a:p>
            <a:pPr>
              <a:lnSpc>
                <a:spcPct val="90000"/>
              </a:lnSpc>
              <a:buClr>
                <a:srgbClr val="448431"/>
              </a:buClr>
            </a:pPr>
            <a:endParaRPr lang="en-US" altLang="en-US" sz="3200" dirty="0"/>
          </a:p>
          <a:p>
            <a:pPr>
              <a:lnSpc>
                <a:spcPct val="90000"/>
              </a:lnSpc>
              <a:buClr>
                <a:srgbClr val="448431"/>
              </a:buClr>
            </a:pPr>
            <a:r>
              <a:rPr lang="en-US" altLang="en-US" sz="3200" dirty="0"/>
              <a:t>Discuss preparedness with family and friends, develop communications plan</a:t>
            </a:r>
          </a:p>
          <a:p>
            <a:pPr>
              <a:lnSpc>
                <a:spcPct val="90000"/>
              </a:lnSpc>
              <a:buClr>
                <a:srgbClr val="448431"/>
              </a:buClr>
            </a:pPr>
            <a:endParaRPr lang="en-US" altLang="en-US" sz="3200" dirty="0"/>
          </a:p>
          <a:p>
            <a:pPr>
              <a:lnSpc>
                <a:spcPct val="90000"/>
              </a:lnSpc>
              <a:buClr>
                <a:srgbClr val="448431"/>
              </a:buClr>
            </a:pPr>
            <a:r>
              <a:rPr lang="en-US" altLang="en-US" sz="3200" dirty="0"/>
              <a:t>Assemble supplies in multiple locations</a:t>
            </a:r>
          </a:p>
          <a:p>
            <a:pPr>
              <a:lnSpc>
                <a:spcPct val="90000"/>
              </a:lnSpc>
              <a:buClr>
                <a:srgbClr val="448431"/>
              </a:buClr>
            </a:pPr>
            <a:endParaRPr lang="en-US" altLang="en-US" sz="3200" dirty="0"/>
          </a:p>
          <a:p>
            <a:pPr>
              <a:lnSpc>
                <a:spcPct val="90000"/>
              </a:lnSpc>
              <a:buClr>
                <a:srgbClr val="448431"/>
              </a:buClr>
            </a:pPr>
            <a:r>
              <a:rPr lang="en-US" altLang="en-US" sz="3200" dirty="0"/>
              <a:t>Examine your home for hazards</a:t>
            </a:r>
          </a:p>
          <a:p>
            <a:pPr marL="0" indent="0">
              <a:lnSpc>
                <a:spcPct val="90000"/>
              </a:lnSpc>
              <a:buClr>
                <a:srgbClr val="448431"/>
              </a:buClr>
              <a:buNone/>
            </a:pPr>
            <a:endParaRPr lang="en-US" alt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C0881-A67B-45E6-A51E-B86DF4D1A25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C8E40-C087-465E-AB28-9C17FC7D7A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38BDC2-621D-48CC-A961-E50EAB6CCB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1-51</a:t>
            </a:r>
          </a:p>
        </p:txBody>
      </p:sp>
    </p:spTree>
    <p:extLst>
      <p:ext uri="{BB962C8B-B14F-4D97-AF65-F5344CB8AC3E}">
        <p14:creationId xmlns:p14="http://schemas.microsoft.com/office/powerpoint/2010/main" val="3236071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16F9C9-006A-47B6-8F9D-B77D601F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Break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680759-F334-45A4-B9AA-3D7A83E779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8BF2F1-10FD-425A-BD90-30DDD1F258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1-52</a:t>
            </a:r>
            <a:endParaRPr lang="en-US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8281"/>
            <a:ext cx="6212169" cy="377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00800" y="1681941"/>
            <a:ext cx="27432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solidFill>
                <a:srgbClr val="44843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RETURN  AT </a:t>
            </a:r>
          </a:p>
          <a:p>
            <a:pPr algn="ctr"/>
            <a:r>
              <a:rPr lang="en-US" sz="32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_____</a:t>
            </a:r>
          </a:p>
          <a:p>
            <a:pPr algn="ctr"/>
            <a:endParaRPr lang="en-US" sz="3200" b="1" dirty="0">
              <a:solidFill>
                <a:srgbClr val="44843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3200" b="1" dirty="0">
              <a:solidFill>
                <a:srgbClr val="44843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for </a:t>
            </a:r>
          </a:p>
          <a:p>
            <a:pPr algn="ctr"/>
            <a:r>
              <a:rPr lang="en-US" sz="32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Unit 2</a:t>
            </a:r>
          </a:p>
          <a:p>
            <a:pPr algn="ctr"/>
            <a:r>
              <a:rPr lang="en-US" sz="32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CERT</a:t>
            </a:r>
          </a:p>
          <a:p>
            <a:pPr algn="ctr"/>
            <a:r>
              <a:rPr lang="en-US" sz="3000" b="1" dirty="0">
                <a:solidFill>
                  <a:srgbClr val="448431"/>
                </a:solidFill>
                <a:latin typeface="Arial" pitchFamily="34" charset="0"/>
                <a:cs typeface="Arial" pitchFamily="34" charset="0"/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457177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389507-D6FF-484D-915E-35ECBA00D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1 Objectives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7F5C20-10CE-4762-895F-1E0E5E1B1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448431"/>
              </a:buClr>
              <a:buFont typeface="Arial" pitchFamily="34" charset="0"/>
              <a:buChar char="•"/>
            </a:pPr>
            <a:endParaRPr lang="en-US" altLang="en-US" dirty="0"/>
          </a:p>
          <a:p>
            <a:pPr>
              <a:buClr>
                <a:srgbClr val="448431"/>
              </a:buClr>
              <a:buFont typeface="Arial" pitchFamily="34" charset="0"/>
              <a:buChar char="•"/>
            </a:pPr>
            <a:r>
              <a:rPr lang="en-US" altLang="en-US" dirty="0"/>
              <a:t>Identify roles and responsibilities for community preparedness </a:t>
            </a:r>
          </a:p>
          <a:p>
            <a:pPr>
              <a:buClr>
                <a:srgbClr val="448431"/>
              </a:buClr>
              <a:buFont typeface="Arial" pitchFamily="34" charset="0"/>
              <a:buChar char="•"/>
            </a:pPr>
            <a:r>
              <a:rPr lang="en-US" altLang="en-US" dirty="0"/>
              <a:t>Describe types of hazards that affect community, people, health, and infrastructure</a:t>
            </a:r>
          </a:p>
          <a:p>
            <a:pPr>
              <a:buClr>
                <a:srgbClr val="448431"/>
              </a:buClr>
              <a:buFont typeface="Arial" pitchFamily="34" charset="0"/>
              <a:buChar char="•"/>
            </a:pPr>
            <a:r>
              <a:rPr lang="en-US" altLang="en-US" dirty="0"/>
              <a:t>Take personal and organizational preparedness actions</a:t>
            </a:r>
          </a:p>
          <a:p>
            <a:pPr>
              <a:buClr>
                <a:srgbClr val="448431"/>
              </a:buClr>
              <a:buFont typeface="Arial" pitchFamily="34" charset="0"/>
              <a:buChar char="•"/>
            </a:pPr>
            <a:r>
              <a:rPr lang="en-US" altLang="en-US" dirty="0"/>
              <a:t>Describe functions of CERTs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A97454-64D0-4E54-A763-EAABCB306AA2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096C4-D747-4201-B915-7F02BC3F1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75CAD-8847-4C9E-B8BC-EF89F4004B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1-6</a:t>
            </a:r>
          </a:p>
        </p:txBody>
      </p:sp>
    </p:spTree>
    <p:extLst>
      <p:ext uri="{BB962C8B-B14F-4D97-AF65-F5344CB8AC3E}">
        <p14:creationId xmlns:p14="http://schemas.microsoft.com/office/powerpoint/2010/main" val="84753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C9235F-130E-4C55-9482-FF2F15C57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 Support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12D5731-D75B-499D-8CD4-74D67545E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Educate citizens on disaster threats and how to respond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“Bridge” for professional responders in the event of disaster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Attend to family, then assist on request within limits of training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altLang="en-US" dirty="0"/>
              <a:t>Help with non-disaster</a:t>
            </a:r>
          </a:p>
          <a:p>
            <a:pPr marL="0" indent="0">
              <a:buClr>
                <a:schemeClr val="accent6">
                  <a:lumMod val="75000"/>
                </a:schemeClr>
              </a:buClr>
              <a:buNone/>
            </a:pPr>
            <a:r>
              <a:rPr lang="en-US" altLang="en-US" dirty="0"/>
              <a:t>   community events</a:t>
            </a:r>
          </a:p>
          <a:p>
            <a:pPr>
              <a:buClr>
                <a:srgbClr val="448431"/>
              </a:buClr>
            </a:pP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D4A140-E21B-4C88-AF97-73BE318532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6BB0BD-8179-4D56-8534-B908D85F23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78513-BF5A-AFA9-9D10-5CFCCB2D39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t="26500" r="12061" b="5526"/>
          <a:stretch/>
        </p:blipFill>
        <p:spPr>
          <a:xfrm>
            <a:off x="5043055" y="3902920"/>
            <a:ext cx="3020291" cy="23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15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1E1101-4727-4AB3-8501-813EBBE5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D940FB-28C3-4912-8CBA-E28A2C07B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Work in groups of five to design and construct a free-standing tower that stands at least 5-feet tall from the bottom of the structure to the top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You will have 8 minutes. Spend the first 3 minutes planning and designing the tower as a group. While planning, you should not touch any of the materials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dirty="0"/>
              <a:t>Wait to be told when to begin construction. You will have 5 minutes from that point to complete the tower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D9791-CFF9-4327-A076-EE4291D349E8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PM 1-2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3F827-6891-4606-B9D8-C8150791C9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CERT Basic Training Unit 1: Disaster Preparedness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F7C12E-2CF9-4C4E-BC86-1B514D1DCD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17205565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TPPTTmplt20190319" id="{D722C5DE-2F57-4455-BD5B-B112E512D8C7}" vid="{1F66F116-B1E9-46B5-B201-57AD9513C66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RTPPTTmplt20190319" id="{D722C5DE-2F57-4455-BD5B-B112E512D8C7}" vid="{C04B925E-061A-4622-B6DB-8886051063C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8FE5F7B7910C4D8144887B4C3EC5DA" ma:contentTypeVersion="8" ma:contentTypeDescription="Create a new document." ma:contentTypeScope="" ma:versionID="0f4aa0be5aac37cfe6b302b3dcac7b10">
  <xsd:schema xmlns:xsd="http://www.w3.org/2001/XMLSchema" xmlns:xs="http://www.w3.org/2001/XMLSchema" xmlns:p="http://schemas.microsoft.com/office/2006/metadata/properties" xmlns:ns2="cd7a79f3-a22f-4b0a-abe2-9eca9b7c463e" xmlns:ns3="ec9525e3-0e26-41e5-be28-2227dc64c83e" targetNamespace="http://schemas.microsoft.com/office/2006/metadata/properties" ma:root="true" ma:fieldsID="1d090e8eba2147705143ba426f1acea8" ns2:_="" ns3:_="">
    <xsd:import namespace="cd7a79f3-a22f-4b0a-abe2-9eca9b7c463e"/>
    <xsd:import namespace="ec9525e3-0e26-41e5-be28-2227dc64c8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a79f3-a22f-4b0a-abe2-9eca9b7c4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525e3-0e26-41e5-be28-2227dc64c83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5DD7AE4-83D3-421C-A1C5-EED6632DACD5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cd7a79f3-a22f-4b0a-abe2-9eca9b7c463e"/>
    <ds:schemaRef ds:uri="http://purl.org/dc/elements/1.1/"/>
    <ds:schemaRef ds:uri="http://schemas.microsoft.com/office/2006/metadata/properties"/>
    <ds:schemaRef ds:uri="ec9525e3-0e26-41e5-be28-2227dc64c83e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2231E3-016F-4B17-AC09-DB5F282D3A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6A4D33-D01D-4212-B3C6-A4E181DF74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7a79f3-a22f-4b0a-abe2-9eca9b7c463e"/>
    <ds:schemaRef ds:uri="ec9525e3-0e26-41e5-be28-2227dc64c8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CERTPPTTmplt</Template>
  <TotalTime>7834</TotalTime>
  <Words>3274</Words>
  <Application>Microsoft Macintosh PowerPoint</Application>
  <PresentationFormat>On-screen Show (4:3)</PresentationFormat>
  <Paragraphs>613</Paragraphs>
  <Slides>61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Calibri Light</vt:lpstr>
      <vt:lpstr>Noto Sans Symbols</vt:lpstr>
      <vt:lpstr>system-ui</vt:lpstr>
      <vt:lpstr>Times</vt:lpstr>
      <vt:lpstr>Wingdings</vt:lpstr>
      <vt:lpstr>Office Theme</vt:lpstr>
      <vt:lpstr>1_Office Theme</vt:lpstr>
      <vt:lpstr>CERT Basic Training</vt:lpstr>
      <vt:lpstr>Welcome</vt:lpstr>
      <vt:lpstr>Self-care</vt:lpstr>
      <vt:lpstr>Unit 1: Disaster Preparedness</vt:lpstr>
      <vt:lpstr>Setting the Stage - History</vt:lpstr>
      <vt:lpstr>Course Preview</vt:lpstr>
      <vt:lpstr>Unit 1 Objectives</vt:lpstr>
      <vt:lpstr>CERT Support</vt:lpstr>
      <vt:lpstr>Activity</vt:lpstr>
      <vt:lpstr>As CERTs we may</vt:lpstr>
      <vt:lpstr>Type of Disasters</vt:lpstr>
      <vt:lpstr>Key Disaster Elements</vt:lpstr>
      <vt:lpstr>Local Hazard Vulnerability</vt:lpstr>
      <vt:lpstr>Earthquakes</vt:lpstr>
      <vt:lpstr>California Earthquake Activity</vt:lpstr>
      <vt:lpstr>Local Hazards</vt:lpstr>
      <vt:lpstr>Local Hazards</vt:lpstr>
      <vt:lpstr>Disneyland of Disasters - North County</vt:lpstr>
      <vt:lpstr>Fire Hazard Severity Zones </vt:lpstr>
      <vt:lpstr>Tsunami map – Santa Cruz County</vt:lpstr>
      <vt:lpstr>Disneyland of Disasters- South County</vt:lpstr>
      <vt:lpstr>Response to Disasters</vt:lpstr>
      <vt:lpstr>Break</vt:lpstr>
      <vt:lpstr>Community Preparedness</vt:lpstr>
      <vt:lpstr>Government</vt:lpstr>
      <vt:lpstr>Santa Cruz County</vt:lpstr>
      <vt:lpstr>Emergency Operations Plan (EOP)</vt:lpstr>
      <vt:lpstr>Businesses, Schools, NGO’s</vt:lpstr>
      <vt:lpstr>The Public</vt:lpstr>
      <vt:lpstr>Engaging the Whole Community</vt:lpstr>
      <vt:lpstr>Preparing for a Disaster(1 of 2)</vt:lpstr>
      <vt:lpstr>Preparing for a Disaster((2 of 2)</vt:lpstr>
      <vt:lpstr>Develop a Disaster Plan</vt:lpstr>
      <vt:lpstr>Activity – Evacuate!!!</vt:lpstr>
      <vt:lpstr>Disaster Supply Kit</vt:lpstr>
      <vt:lpstr>Home &amp; Workplace Readiness</vt:lpstr>
      <vt:lpstr>Family Supply Kit</vt:lpstr>
      <vt:lpstr>Home &amp; Workplace Readiness</vt:lpstr>
      <vt:lpstr>Alerts</vt:lpstr>
      <vt:lpstr>Alerts – Know Your Zone!</vt:lpstr>
      <vt:lpstr>Alert Apps</vt:lpstr>
      <vt:lpstr>Alert Apps</vt:lpstr>
      <vt:lpstr>Escape Planning</vt:lpstr>
      <vt:lpstr>Protective Actions</vt:lpstr>
      <vt:lpstr>Sheltering</vt:lpstr>
      <vt:lpstr>Mitigation</vt:lpstr>
      <vt:lpstr>Damage Related to Structure Type</vt:lpstr>
      <vt:lpstr>Home Hazards</vt:lpstr>
      <vt:lpstr>Structural Mitigation Measures</vt:lpstr>
      <vt:lpstr>Non-Structural Mitigation Measures</vt:lpstr>
      <vt:lpstr>Fortifying Your Home</vt:lpstr>
      <vt:lpstr>Wildfire Mitigation Suggestions</vt:lpstr>
      <vt:lpstr>Get Involved</vt:lpstr>
      <vt:lpstr>CERT in Action</vt:lpstr>
      <vt:lpstr>Personal Protective Equipment</vt:lpstr>
      <vt:lpstr>Non-Disaster Roles</vt:lpstr>
      <vt:lpstr>Protection for Disaster Workers</vt:lpstr>
      <vt:lpstr>Additional Training &amp; Resources</vt:lpstr>
      <vt:lpstr>Unit Summary (Unit 1)</vt:lpstr>
      <vt:lpstr>Homework Assignment (Unit 1)</vt:lpstr>
      <vt:lpstr>Break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Joyce Smith</dc:creator>
  <cp:keywords/>
  <dc:description/>
  <cp:lastModifiedBy>Microsoft Office User</cp:lastModifiedBy>
  <cp:revision>863</cp:revision>
  <dcterms:created xsi:type="dcterms:W3CDTF">2019-04-19T15:08:43Z</dcterms:created>
  <dcterms:modified xsi:type="dcterms:W3CDTF">2024-02-18T23:07:27Z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0x010100798FE5F7B7910C4D8144887B4C3EC5DA</vt:lpwstr>
  </property>
</Properties>
</file>